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7" r:id="rId2"/>
    <p:sldId id="388" r:id="rId3"/>
    <p:sldId id="352" r:id="rId4"/>
    <p:sldId id="369" r:id="rId5"/>
    <p:sldId id="370" r:id="rId6"/>
    <p:sldId id="372" r:id="rId7"/>
    <p:sldId id="371" r:id="rId8"/>
    <p:sldId id="385" r:id="rId9"/>
    <p:sldId id="383" r:id="rId10"/>
    <p:sldId id="384" r:id="rId11"/>
    <p:sldId id="391" r:id="rId12"/>
    <p:sldId id="392" r:id="rId13"/>
    <p:sldId id="365" r:id="rId14"/>
    <p:sldId id="380" r:id="rId15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003E88"/>
    <a:srgbClr val="990000"/>
    <a:srgbClr val="E7E8F2"/>
    <a:srgbClr val="FF6565"/>
    <a:srgbClr val="FFE0BD"/>
    <a:srgbClr val="FFCC93"/>
    <a:srgbClr val="FFA23B"/>
    <a:srgbClr val="FF8E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6110" autoAdjust="0"/>
  </p:normalViewPr>
  <p:slideViewPr>
    <p:cSldViewPr>
      <p:cViewPr varScale="1">
        <p:scale>
          <a:sx n="100" d="100"/>
          <a:sy n="100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83B4C-9F5C-45D0-A6FF-35671C3E8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15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14.jpeg"/><Relationship Id="rId9" Type="http://schemas.openxmlformats.org/officeDocument/2006/relationships/image" Target="../media/image47.jpe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Вид здания Genius.jpg"/>
          <p:cNvPicPr>
            <a:picLocks noChangeAspect="1"/>
          </p:cNvPicPr>
          <p:nvPr/>
        </p:nvPicPr>
        <p:blipFill>
          <a:blip r:embed="rId2" cstate="print"/>
          <a:srcRect r="327" b="488"/>
          <a:stretch>
            <a:fillRect/>
          </a:stretch>
        </p:blipFill>
        <p:spPr>
          <a:xfrm>
            <a:off x="0" y="0"/>
            <a:ext cx="5553985" cy="37115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6"/>
          <p:cNvGrpSpPr/>
          <p:nvPr/>
        </p:nvGrpSpPr>
        <p:grpSpPr>
          <a:xfrm>
            <a:off x="5643538" y="71414"/>
            <a:ext cx="3429056" cy="3500462"/>
            <a:chOff x="5643538" y="500042"/>
            <a:chExt cx="3429056" cy="3500462"/>
          </a:xfrm>
        </p:grpSpPr>
        <p:sp>
          <p:nvSpPr>
            <p:cNvPr id="6" name="TextBox 5"/>
            <p:cNvSpPr txBox="1"/>
            <p:nvPr/>
          </p:nvSpPr>
          <p:spPr>
            <a:xfrm>
              <a:off x="5643570" y="785794"/>
              <a:ext cx="12858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ОБЩАЯ ПЛОЩАДЬ: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16" y="500042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lt1"/>
                  </a:solidFill>
                </a:rPr>
                <a:t>12</a:t>
              </a:r>
              <a:r>
                <a:rPr lang="en-US" sz="3600" b="1" dirty="0" smtClean="0">
                  <a:solidFill>
                    <a:schemeClr val="lt1"/>
                  </a:solidFill>
                </a:rPr>
                <a:t>.</a:t>
              </a:r>
              <a:r>
                <a:rPr lang="ru-RU" sz="3600" b="1" dirty="0" smtClean="0">
                  <a:solidFill>
                    <a:schemeClr val="lt1"/>
                  </a:solidFill>
                </a:rPr>
                <a:t>000</a:t>
              </a:r>
              <a:r>
                <a:rPr lang="ru-RU" sz="3600" dirty="0" smtClean="0">
                  <a:solidFill>
                    <a:schemeClr val="lt1"/>
                  </a:solidFill>
                </a:rPr>
                <a:t> </a:t>
              </a:r>
              <a:r>
                <a:rPr lang="en-US" sz="1200" dirty="0" smtClean="0">
                  <a:solidFill>
                    <a:schemeClr val="lt1"/>
                  </a:solidFill>
                </a:rPr>
                <a:t>M</a:t>
              </a:r>
              <a:r>
                <a:rPr lang="en-US" sz="1200" baseline="30000" dirty="0" smtClean="0">
                  <a:solidFill>
                    <a:schemeClr val="lt1"/>
                  </a:solidFill>
                </a:rPr>
                <a:t>2</a:t>
              </a:r>
              <a:endParaRPr lang="ru-RU" sz="1200" baseline="30000" dirty="0">
                <a:solidFill>
                  <a:schemeClr val="lt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43570" y="1464878"/>
              <a:ext cx="1785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ПЛОЩАДЬ ПРОИЗВОДСТВА: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6676" y="1139595"/>
              <a:ext cx="1643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lt1"/>
                  </a:solidFill>
                </a:rPr>
                <a:t>7</a:t>
              </a:r>
              <a:r>
                <a:rPr lang="en-US" sz="3600" b="1" dirty="0" smtClean="0">
                  <a:solidFill>
                    <a:schemeClr val="lt1"/>
                  </a:solidFill>
                </a:rPr>
                <a:t>.</a:t>
              </a:r>
              <a:r>
                <a:rPr lang="ru-RU" sz="3600" b="1" dirty="0" smtClean="0">
                  <a:solidFill>
                    <a:schemeClr val="lt1"/>
                  </a:solidFill>
                </a:rPr>
                <a:t>500</a:t>
              </a:r>
              <a:r>
                <a:rPr lang="ru-RU" sz="3600" dirty="0" smtClean="0">
                  <a:solidFill>
                    <a:schemeClr val="lt1"/>
                  </a:solidFill>
                </a:rPr>
                <a:t> </a:t>
              </a:r>
              <a:r>
                <a:rPr lang="en-US" sz="1200" dirty="0" smtClean="0">
                  <a:solidFill>
                    <a:schemeClr val="lt1"/>
                  </a:solidFill>
                </a:rPr>
                <a:t>M</a:t>
              </a:r>
              <a:r>
                <a:rPr lang="en-US" sz="1200" baseline="30000" dirty="0" smtClean="0">
                  <a:solidFill>
                    <a:schemeClr val="lt1"/>
                  </a:solidFill>
                </a:rPr>
                <a:t>2</a:t>
              </a:r>
              <a:endParaRPr lang="ru-RU" sz="1200" baseline="30000" dirty="0">
                <a:solidFill>
                  <a:schemeClr val="l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3538" y="2111209"/>
              <a:ext cx="2000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МОЩНОСТЬ ПРОИЗВОДСТВА: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5042" y="2211165"/>
              <a:ext cx="185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lt1"/>
                  </a:solidFill>
                </a:rPr>
                <a:t>500</a:t>
              </a:r>
              <a:r>
                <a:rPr lang="en-US" sz="3600" b="1" dirty="0" smtClean="0">
                  <a:solidFill>
                    <a:schemeClr val="lt1"/>
                  </a:solidFill>
                </a:rPr>
                <a:t>.</a:t>
              </a:r>
              <a:r>
                <a:rPr lang="ru-RU" sz="3600" b="1" dirty="0" smtClean="0">
                  <a:solidFill>
                    <a:schemeClr val="lt1"/>
                  </a:solidFill>
                </a:rPr>
                <a:t>000</a:t>
              </a:r>
              <a:endParaRPr lang="ru-RU" sz="3600" b="1" baseline="30000" dirty="0">
                <a:solidFill>
                  <a:schemeClr val="l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86678" y="2496916"/>
              <a:ext cx="12859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ДВИГАТЕЛЕЙ В ГОД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72166" y="3254217"/>
              <a:ext cx="2857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АВТОМАТИКА </a:t>
              </a:r>
              <a:r>
                <a:rPr lang="en-US" sz="1000" dirty="0" smtClean="0">
                  <a:solidFill>
                    <a:schemeClr val="lt1"/>
                  </a:solidFill>
                </a:rPr>
                <a:t>GENIUS</a:t>
              </a:r>
              <a:r>
                <a:rPr lang="ru-RU" sz="1000" dirty="0" smtClean="0">
                  <a:solidFill>
                    <a:schemeClr val="lt1"/>
                  </a:solidFill>
                </a:rPr>
                <a:t> ИЗВЕСТНА</a:t>
              </a:r>
              <a:r>
                <a:rPr lang="en-US" sz="1000" dirty="0" smtClean="0">
                  <a:solidFill>
                    <a:schemeClr val="lt1"/>
                  </a:solidFill>
                </a:rPr>
                <a:t> </a:t>
              </a:r>
              <a:r>
                <a:rPr lang="ru-RU" sz="1000" dirty="0" smtClean="0">
                  <a:solidFill>
                    <a:schemeClr val="lt1"/>
                  </a:solidFill>
                </a:rPr>
                <a:t> БОЛЕЕ ЧЕМ В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5174" y="3354173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lt1"/>
                  </a:solidFill>
                </a:rPr>
                <a:t>70</a:t>
              </a:r>
              <a:endParaRPr lang="ru-RU" sz="3600" b="1" baseline="30000" dirty="0">
                <a:solidFill>
                  <a:schemeClr val="l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6678" y="3608018"/>
              <a:ext cx="12859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lt1"/>
                  </a:solidFill>
                </a:rPr>
                <a:t>СТРАНАХ МИРА</a:t>
              </a:r>
              <a:endParaRPr lang="ru-RU" sz="10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1438" y="71414"/>
            <a:ext cx="5072066" cy="1111384"/>
            <a:chOff x="71438" y="71414"/>
            <a:chExt cx="5072066" cy="1111384"/>
          </a:xfrm>
        </p:grpSpPr>
        <p:grpSp>
          <p:nvGrpSpPr>
            <p:cNvPr id="17" name="Группа 19"/>
            <p:cNvGrpSpPr/>
            <p:nvPr/>
          </p:nvGrpSpPr>
          <p:grpSpPr>
            <a:xfrm>
              <a:off x="571504" y="214290"/>
              <a:ext cx="4572000" cy="968508"/>
              <a:chOff x="0" y="34989"/>
              <a:chExt cx="4572000" cy="96850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0" y="3498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A23B"/>
                    </a:solidFill>
                  </a:rPr>
                  <a:t>ДОБРО ПОЖАЛОВАТЬ В</a:t>
                </a:r>
                <a:endParaRPr lang="ru-RU" sz="2400" b="1" dirty="0">
                  <a:solidFill>
                    <a:srgbClr val="FFA23B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43174" y="357166"/>
                <a:ext cx="171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A23B"/>
                    </a:solidFill>
                  </a:rPr>
                  <a:t>GENIUS</a:t>
                </a:r>
                <a:endParaRPr lang="ru-RU" sz="3600" b="1" dirty="0">
                  <a:solidFill>
                    <a:srgbClr val="FFA23B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1438" y="71414"/>
              <a:ext cx="4572000" cy="968508"/>
              <a:chOff x="0" y="34989"/>
              <a:chExt cx="4572000" cy="9685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0" y="34989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ДОБРО ПОЖАЛОВАТЬ В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43174" y="357166"/>
                <a:ext cx="1714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</a:rPr>
                  <a:t>GENIUS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4556834"/>
          <a:ext cx="8858312" cy="19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32"/>
                <a:gridCol w="7858180"/>
              </a:tblGrid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 smtClean="0">
                          <a:solidFill>
                            <a:srgbClr val="EE7F00"/>
                          </a:solidFill>
                        </a:rPr>
                        <a:t>1967</a:t>
                      </a:r>
                      <a:endParaRPr lang="ru-RU" sz="2400" b="1" kern="1200" dirty="0" smtClean="0">
                        <a:solidFill>
                          <a:srgbClr val="EE7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Компания  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“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Automatica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Casali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”</a:t>
                      </a:r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 начала </a:t>
                      </a:r>
                      <a:r>
                        <a:rPr lang="ru-RU" sz="1400" b="1" kern="1200" dirty="0" err="1" smtClean="0">
                          <a:solidFill>
                            <a:srgbClr val="003E88"/>
                          </a:solidFill>
                        </a:rPr>
                        <a:t>производ</a:t>
                      </a:r>
                      <a:r>
                        <a:rPr lang="en-US" sz="1400" b="1" kern="1200" dirty="0" smtClean="0">
                          <a:solidFill>
                            <a:srgbClr val="003E88"/>
                          </a:solidFill>
                        </a:rPr>
                        <a:t>c</a:t>
                      </a:r>
                      <a:r>
                        <a:rPr lang="ru-RU" sz="1400" b="1" kern="1200" dirty="0" err="1" smtClean="0">
                          <a:solidFill>
                            <a:srgbClr val="003E88"/>
                          </a:solidFill>
                        </a:rPr>
                        <a:t>тво</a:t>
                      </a:r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 электромеханических приводов для ворот</a:t>
                      </a:r>
                      <a:endParaRPr lang="ru-RU" sz="1400" b="1" kern="1200" dirty="0" smtClean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F00"/>
                          </a:solidFill>
                          <a:effectLst/>
                        </a:rPr>
                        <a:t>1999</a:t>
                      </a:r>
                      <a:endParaRPr lang="ru-RU" sz="2400" b="1" kern="1200" dirty="0" smtClean="0">
                        <a:solidFill>
                          <a:srgbClr val="EE7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3E88"/>
                          </a:solidFill>
                        </a:rPr>
                        <a:t>“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Automatica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Casali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”</a:t>
                      </a:r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  появилась в России</a:t>
                      </a:r>
                      <a:endParaRPr lang="ru-RU" sz="1400" b="1" kern="1200" dirty="0" smtClean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7F00"/>
                          </a:solidFill>
                          <a:effectLst/>
                        </a:rPr>
                        <a:t>2002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7F00"/>
                        </a:solidFill>
                        <a:effectLst/>
                        <a:latin typeface="Adventurer Light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rgbClr val="003E88"/>
                          </a:solidFill>
                        </a:rPr>
                        <a:t>Ребрендинг</a:t>
                      </a:r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. 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“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Automatica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 </a:t>
                      </a:r>
                      <a:r>
                        <a:rPr lang="en-GB" sz="1400" b="1" kern="1200" dirty="0" err="1" smtClean="0">
                          <a:solidFill>
                            <a:srgbClr val="003E88"/>
                          </a:solidFill>
                        </a:rPr>
                        <a:t>Casali</a:t>
                      </a:r>
                      <a:r>
                        <a:rPr lang="en-GB" sz="1400" b="1" kern="1200" dirty="0" smtClean="0">
                          <a:solidFill>
                            <a:srgbClr val="003E88"/>
                          </a:solidFill>
                        </a:rPr>
                        <a:t>”</a:t>
                      </a:r>
                      <a:r>
                        <a:rPr lang="ru-RU" sz="1400" b="1" kern="1200" dirty="0" smtClean="0">
                          <a:solidFill>
                            <a:srgbClr val="003E88"/>
                          </a:solidFill>
                        </a:rPr>
                        <a:t> стала известна как </a:t>
                      </a:r>
                      <a:r>
                        <a:rPr lang="en-US" sz="1400" b="1" kern="1200" dirty="0" smtClean="0">
                          <a:solidFill>
                            <a:srgbClr val="003E88"/>
                          </a:solidFill>
                        </a:rPr>
                        <a:t>“</a:t>
                      </a:r>
                      <a:r>
                        <a:rPr lang="en-US" sz="1400" b="1" kern="1200" baseline="0" dirty="0" smtClean="0">
                          <a:solidFill>
                            <a:srgbClr val="003E88"/>
                          </a:solidFill>
                        </a:rPr>
                        <a:t>Genius”</a:t>
                      </a:r>
                      <a:endParaRPr lang="ru-RU" sz="1400" b="1" kern="1200" dirty="0" smtClean="0">
                        <a:solidFill>
                          <a:srgbClr val="003E8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0" y="3904782"/>
            <a:ext cx="9358346" cy="452912"/>
            <a:chOff x="0" y="3904782"/>
            <a:chExt cx="9358346" cy="452912"/>
          </a:xfrm>
        </p:grpSpPr>
        <p:sp>
          <p:nvSpPr>
            <p:cNvPr id="38" name="TextBox 37"/>
            <p:cNvSpPr txBox="1"/>
            <p:nvPr/>
          </p:nvSpPr>
          <p:spPr>
            <a:xfrm>
              <a:off x="214346" y="3988362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E0BD"/>
                  </a:solidFill>
                </a:rPr>
                <a:t>История </a:t>
              </a:r>
              <a:r>
                <a:rPr lang="en-US" b="1" dirty="0" smtClean="0">
                  <a:solidFill>
                    <a:srgbClr val="FFE0BD"/>
                  </a:solidFill>
                </a:rPr>
                <a:t>Genuis</a:t>
              </a:r>
              <a:r>
                <a:rPr lang="ru-RU" b="1" dirty="0" smtClean="0">
                  <a:solidFill>
                    <a:srgbClr val="FFE0BD"/>
                  </a:solidFill>
                </a:rPr>
                <a:t> - история реальных проектов будущего на надежной основе прошлого</a:t>
              </a:r>
              <a:endParaRPr lang="ru-RU" b="1" dirty="0">
                <a:solidFill>
                  <a:srgbClr val="FFE0BD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3904782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EE7F00"/>
                  </a:solidFill>
                </a:rPr>
                <a:t>История </a:t>
              </a:r>
              <a:r>
                <a:rPr lang="en-US" b="1" dirty="0" smtClean="0">
                  <a:solidFill>
                    <a:srgbClr val="EE7F00"/>
                  </a:solidFill>
                </a:rPr>
                <a:t>Genius </a:t>
              </a:r>
              <a:r>
                <a:rPr lang="ru-RU" b="1" dirty="0" smtClean="0">
                  <a:solidFill>
                    <a:srgbClr val="EE7F00"/>
                  </a:solidFill>
                </a:rPr>
                <a:t>- история реальных проектов будущего на надежной основе прошлого</a:t>
              </a:r>
              <a:endParaRPr lang="ru-RU" b="1" dirty="0">
                <a:solidFill>
                  <a:srgbClr val="EE7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892943" y="71414"/>
              <a:ext cx="735811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Общее о гаражных воротах</a:t>
              </a:r>
              <a:r>
                <a:rPr lang="en-US" b="1" dirty="0" smtClean="0">
                  <a:solidFill>
                    <a:schemeClr val="bg1"/>
                  </a:solidFill>
                </a:rPr>
                <a:t>. </a:t>
              </a:r>
              <a:r>
                <a:rPr lang="ru-RU" b="1" dirty="0" smtClean="0">
                  <a:solidFill>
                    <a:schemeClr val="bg1"/>
                  </a:solidFill>
                </a:rPr>
                <a:t>Типы и ассортимент приводов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71406" y="62061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Существует много различных вариантов исполнения гаражных ворот. Наибольшую популярность приобрели секционные ворота вследствие  надежности и цены.</a:t>
            </a: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Для предварительного выбора автоматики секционных ворот  необходимо владеть следующими данными: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- высота створки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площадь створки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высота притолоки</a:t>
            </a: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- интенсивность использования ворот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42844" y="392906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</a:rPr>
              <a:t>Преимущества секционных ворот: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легкость открывания вручную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компактное размещение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удобное применение для промышленных  и складских помещений с большими проемами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b="1" dirty="0" smtClean="0">
                <a:solidFill>
                  <a:srgbClr val="003E88"/>
                </a:solidFill>
              </a:rPr>
              <a:t>Недостатки секционных ворот: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низкая устойчивость ко взлому</a:t>
            </a:r>
          </a:p>
        </p:txBody>
      </p:sp>
      <p:grpSp>
        <p:nvGrpSpPr>
          <p:cNvPr id="292" name="Группа 291"/>
          <p:cNvGrpSpPr>
            <a:grpSpLocks/>
          </p:cNvGrpSpPr>
          <p:nvPr/>
        </p:nvGrpSpPr>
        <p:grpSpPr bwMode="auto">
          <a:xfrm>
            <a:off x="4857752" y="357166"/>
            <a:ext cx="4143404" cy="6286544"/>
            <a:chOff x="4817145" y="-469141"/>
            <a:chExt cx="4143404" cy="6277655"/>
          </a:xfrm>
        </p:grpSpPr>
        <p:grpSp>
          <p:nvGrpSpPr>
            <p:cNvPr id="293" name="Группа 292"/>
            <p:cNvGrpSpPr>
              <a:grpSpLocks/>
            </p:cNvGrpSpPr>
            <p:nvPr/>
          </p:nvGrpSpPr>
          <p:grpSpPr bwMode="auto">
            <a:xfrm>
              <a:off x="6388782" y="-397804"/>
              <a:ext cx="1928825" cy="6206318"/>
              <a:chOff x="6860203" y="-394716"/>
              <a:chExt cx="2071151" cy="6158142"/>
            </a:xfrm>
          </p:grpSpPr>
          <p:pic>
            <p:nvPicPr>
              <p:cNvPr id="297" name="Рисунок 296" descr="zodiac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36911" y="1304082"/>
                <a:ext cx="1994443" cy="1557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8" name="Рисунок 297" descr="Zenith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3621" y="-394716"/>
                <a:ext cx="1774090" cy="139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9" name="Рисунок 298" descr="Mercury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60203" y="3916906"/>
                <a:ext cx="1917735" cy="1846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4" name="Скругленный прямоугольник 293"/>
            <p:cNvSpPr/>
            <p:nvPr/>
          </p:nvSpPr>
          <p:spPr>
            <a:xfrm>
              <a:off x="8174731" y="1028936"/>
              <a:ext cx="666588" cy="195159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3E88"/>
                  </a:solidFill>
                  <a:latin typeface="Arial" pitchFamily="34" charset="0"/>
                  <a:cs typeface="Arial" pitchFamily="34" charset="0"/>
                </a:rPr>
                <a:t>ZODIAC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5" name="Скругленный прямоугольник 294"/>
            <p:cNvSpPr/>
            <p:nvPr/>
          </p:nvSpPr>
          <p:spPr>
            <a:xfrm>
              <a:off x="4817145" y="4330624"/>
              <a:ext cx="666588" cy="195159"/>
            </a:xfrm>
            <a:prstGeom prst="roundRect">
              <a:avLst>
                <a:gd name="adj" fmla="val 35185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rPr>
                <a:t>ZODIAC</a:t>
              </a:r>
              <a:endParaRPr lang="ru-RU" sz="1100" b="1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6" name="Скругленный прямоугольник 295"/>
            <p:cNvSpPr/>
            <p:nvPr/>
          </p:nvSpPr>
          <p:spPr>
            <a:xfrm>
              <a:off x="8133138" y="3525730"/>
              <a:ext cx="827411" cy="211542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MERCURY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2" name="Скругленный прямоугольник 301"/>
            <p:cNvSpPr/>
            <p:nvPr/>
          </p:nvSpPr>
          <p:spPr>
            <a:xfrm>
              <a:off x="8103293" y="-469141"/>
              <a:ext cx="666588" cy="195159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ZENITH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00" name="Рисунок 299" descr="потолоч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714356"/>
            <a:ext cx="3333441" cy="2571768"/>
          </a:xfrm>
          <a:prstGeom prst="rect">
            <a:avLst/>
          </a:prstGeom>
        </p:spPr>
      </p:pic>
      <p:pic>
        <p:nvPicPr>
          <p:cNvPr id="301" name="Рисунок 300" descr="осев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000504"/>
            <a:ext cx="2963747" cy="2571768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8215338" y="571480"/>
            <a:ext cx="92866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3,1 м</a:t>
            </a:r>
          </a:p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12,5 м</a:t>
            </a:r>
            <a:r>
              <a:rPr lang="ru-RU" sz="1100" b="1" baseline="30000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ru-RU" sz="1100" b="1" baseline="30000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8215338" y="2071678"/>
            <a:ext cx="92866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3,1 м</a:t>
            </a:r>
          </a:p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12,5 м</a:t>
            </a:r>
            <a:r>
              <a:rPr lang="ru-RU" sz="1100" b="1" baseline="30000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ru-RU" sz="1100" b="1" baseline="30000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8215338" y="4572008"/>
            <a:ext cx="92866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5 м</a:t>
            </a:r>
          </a:p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25 м</a:t>
            </a:r>
            <a:r>
              <a:rPr lang="ru-RU" sz="1100" b="1" baseline="30000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ru-RU" sz="1100" b="1" baseline="30000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892943" y="71414"/>
              <a:ext cx="735811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Общее о шлагбаумах</a:t>
              </a:r>
              <a:r>
                <a:rPr lang="en-US" b="1" dirty="0" smtClean="0">
                  <a:solidFill>
                    <a:schemeClr val="bg1"/>
                  </a:solidFill>
                </a:rPr>
                <a:t>. </a:t>
              </a:r>
              <a:r>
                <a:rPr lang="ru-RU" b="1" dirty="0" smtClean="0">
                  <a:solidFill>
                    <a:schemeClr val="bg1"/>
                  </a:solidFill>
                </a:rPr>
                <a:t>Типы и ассортимент приводов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214282" y="62061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Шлагбаумы предназначены для ограничения или перекрывания проезда. Ассортимент </a:t>
            </a:r>
            <a:r>
              <a:rPr lang="en-US" sz="1200" dirty="0" smtClean="0">
                <a:solidFill>
                  <a:srgbClr val="003E88"/>
                </a:solidFill>
              </a:rPr>
              <a:t>Genius  </a:t>
            </a:r>
            <a:r>
              <a:rPr lang="ru-RU" sz="1200" dirty="0" smtClean="0">
                <a:solidFill>
                  <a:srgbClr val="003E88"/>
                </a:solidFill>
              </a:rPr>
              <a:t>предлагает 3 модельных ряда шлагбаумов  для средне- и высокоинтенсивного использования с различными дизайнерскими решениями и широкими функциональными возможностями. Применяемы как в частном так и промышленном секторах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285720" y="2657299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</a:rPr>
              <a:t>Преимущества шлагбаумов: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высокая скорость работы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компактные размеры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b="1" dirty="0" smtClean="0">
                <a:solidFill>
                  <a:srgbClr val="003E88"/>
                </a:solidFill>
              </a:rPr>
              <a:t>Недостатки: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не защищает от проникновения на территорию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1682" y="4857760"/>
            <a:ext cx="574802" cy="137313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alpha val="36000"/>
              </a:schemeClr>
            </a:solidFill>
          </a:ln>
          <a:scene3d>
            <a:camera prst="orthographicFront">
              <a:rot lat="600000" lon="600000" rev="0"/>
            </a:camera>
            <a:lightRig rig="threePt" dir="t"/>
          </a:scene3d>
          <a:sp3d extrusionH="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0"/>
          <p:cNvGrpSpPr/>
          <p:nvPr/>
        </p:nvGrpSpPr>
        <p:grpSpPr>
          <a:xfrm rot="151954">
            <a:off x="-1427738" y="5014274"/>
            <a:ext cx="3853642" cy="132885"/>
            <a:chOff x="2500298" y="4500584"/>
            <a:chExt cx="6215106" cy="214315"/>
          </a:xfrm>
        </p:grpSpPr>
        <p:grpSp>
          <p:nvGrpSpPr>
            <p:cNvPr id="4" name="Группа 41"/>
            <p:cNvGrpSpPr/>
            <p:nvPr/>
          </p:nvGrpSpPr>
          <p:grpSpPr>
            <a:xfrm>
              <a:off x="2500298" y="4500584"/>
              <a:ext cx="3362349" cy="214315"/>
              <a:chOff x="5353055" y="4500584"/>
              <a:chExt cx="3362349" cy="214315"/>
            </a:xfrm>
          </p:grpSpPr>
          <p:grpSp>
            <p:nvGrpSpPr>
              <p:cNvPr id="7" name="Группа 42"/>
              <p:cNvGrpSpPr/>
              <p:nvPr/>
            </p:nvGrpSpPr>
            <p:grpSpPr>
              <a:xfrm>
                <a:off x="5353055" y="4500584"/>
                <a:ext cx="3362349" cy="214315"/>
                <a:chOff x="5281617" y="3714752"/>
                <a:chExt cx="3362349" cy="285752"/>
              </a:xfrm>
              <a:scene3d>
                <a:camera prst="orthographicFront"/>
                <a:lightRig rig="threePt" dir="t"/>
              </a:scene3d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5286380" y="3714752"/>
                  <a:ext cx="3357586" cy="285752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5286380" y="3717289"/>
                  <a:ext cx="3357586" cy="60959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5281617" y="3930636"/>
                  <a:ext cx="3357586" cy="60958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4" name="Параллелограмм 43"/>
              <p:cNvSpPr/>
              <p:nvPr/>
            </p:nvSpPr>
            <p:spPr>
              <a:xfrm>
                <a:off x="585788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44"/>
              <p:cNvSpPr/>
              <p:nvPr/>
            </p:nvSpPr>
            <p:spPr>
              <a:xfrm>
                <a:off x="657226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45"/>
              <p:cNvSpPr/>
              <p:nvPr/>
            </p:nvSpPr>
            <p:spPr>
              <a:xfrm>
                <a:off x="728664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араллелограмм 46"/>
              <p:cNvSpPr/>
              <p:nvPr/>
            </p:nvSpPr>
            <p:spPr>
              <a:xfrm>
                <a:off x="800102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31"/>
            <p:cNvGrpSpPr/>
            <p:nvPr/>
          </p:nvGrpSpPr>
          <p:grpSpPr>
            <a:xfrm>
              <a:off x="5353055" y="4500584"/>
              <a:ext cx="3362349" cy="214315"/>
              <a:chOff x="5353055" y="4500584"/>
              <a:chExt cx="3362349" cy="214315"/>
            </a:xfrm>
          </p:grpSpPr>
          <p:grpSp>
            <p:nvGrpSpPr>
              <p:cNvPr id="9" name="Группа 21"/>
              <p:cNvGrpSpPr/>
              <p:nvPr/>
            </p:nvGrpSpPr>
            <p:grpSpPr>
              <a:xfrm>
                <a:off x="5353055" y="4500584"/>
                <a:ext cx="3362349" cy="214315"/>
                <a:chOff x="5281617" y="3714752"/>
                <a:chExt cx="3362349" cy="285752"/>
              </a:xfrm>
              <a:scene3d>
                <a:camera prst="orthographicFront"/>
                <a:lightRig rig="threePt" dir="t"/>
              </a:scene3d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5286380" y="3714752"/>
                  <a:ext cx="3357586" cy="28575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5286380" y="3717289"/>
                  <a:ext cx="3357586" cy="60959"/>
                </a:xfrm>
                <a:prstGeom prst="rect">
                  <a:avLst/>
                </a:prstGeom>
                <a:solidFill>
                  <a:srgbClr val="FF0000">
                    <a:alpha val="85000"/>
                  </a:srgbClr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5281617" y="3930636"/>
                  <a:ext cx="3357586" cy="60958"/>
                </a:xfrm>
                <a:prstGeom prst="rect">
                  <a:avLst/>
                </a:prstGeom>
                <a:solidFill>
                  <a:schemeClr val="tx1">
                    <a:alpha val="85000"/>
                  </a:schemeClr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" name="Параллелограмм 23"/>
              <p:cNvSpPr/>
              <p:nvPr/>
            </p:nvSpPr>
            <p:spPr>
              <a:xfrm>
                <a:off x="585788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араллелограмм 24"/>
              <p:cNvSpPr/>
              <p:nvPr/>
            </p:nvSpPr>
            <p:spPr>
              <a:xfrm>
                <a:off x="657226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араллелограмм 26"/>
              <p:cNvSpPr/>
              <p:nvPr/>
            </p:nvSpPr>
            <p:spPr>
              <a:xfrm>
                <a:off x="728664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араллелограмм 29"/>
              <p:cNvSpPr/>
              <p:nvPr/>
            </p:nvSpPr>
            <p:spPr>
              <a:xfrm>
                <a:off x="800102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2" name="Овал 51"/>
          <p:cNvSpPr/>
          <p:nvPr/>
        </p:nvSpPr>
        <p:spPr>
          <a:xfrm flipV="1">
            <a:off x="474470" y="5056103"/>
            <a:ext cx="49227" cy="49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Genius\Картинки на тему Genius\_Другое\разное\genius проз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90">
            <a:off x="263162" y="5221300"/>
            <a:ext cx="484524" cy="69352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 flipH="1">
            <a:off x="4080451" y="5030798"/>
            <a:ext cx="574802" cy="137313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>
                <a:alpha val="36000"/>
              </a:schemeClr>
            </a:solidFill>
          </a:ln>
          <a:scene3d>
            <a:camera prst="orthographicFront">
              <a:rot lat="600000" lon="600000" rev="0"/>
            </a:camera>
            <a:lightRig rig="threePt" dir="t"/>
          </a:scene3d>
          <a:sp3d extrusionH="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50"/>
          <p:cNvGrpSpPr/>
          <p:nvPr/>
        </p:nvGrpSpPr>
        <p:grpSpPr>
          <a:xfrm rot="151097" flipH="1">
            <a:off x="2441031" y="5187312"/>
            <a:ext cx="3853642" cy="132885"/>
            <a:chOff x="2500298" y="4500584"/>
            <a:chExt cx="6215106" cy="214315"/>
          </a:xfrm>
        </p:grpSpPr>
        <p:grpSp>
          <p:nvGrpSpPr>
            <p:cNvPr id="63" name="Группа 41"/>
            <p:cNvGrpSpPr/>
            <p:nvPr/>
          </p:nvGrpSpPr>
          <p:grpSpPr>
            <a:xfrm>
              <a:off x="2500298" y="4500584"/>
              <a:ext cx="3362349" cy="214315"/>
              <a:chOff x="5353055" y="4500584"/>
              <a:chExt cx="3362349" cy="214315"/>
            </a:xfrm>
          </p:grpSpPr>
          <p:grpSp>
            <p:nvGrpSpPr>
              <p:cNvPr id="73" name="Группа 42"/>
              <p:cNvGrpSpPr/>
              <p:nvPr/>
            </p:nvGrpSpPr>
            <p:grpSpPr>
              <a:xfrm>
                <a:off x="5353055" y="4500584"/>
                <a:ext cx="3362349" cy="214315"/>
                <a:chOff x="5281617" y="3714752"/>
                <a:chExt cx="3362349" cy="285752"/>
              </a:xfrm>
              <a:scene3d>
                <a:camera prst="orthographicFront"/>
                <a:lightRig rig="threePt" dir="t"/>
              </a:scene3d>
            </p:grpSpPr>
            <p:sp>
              <p:nvSpPr>
                <p:cNvPr id="78" name="Прямоугольник 77"/>
                <p:cNvSpPr/>
                <p:nvPr/>
              </p:nvSpPr>
              <p:spPr>
                <a:xfrm>
                  <a:off x="5286380" y="3714752"/>
                  <a:ext cx="3357586" cy="285752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5286380" y="3717289"/>
                  <a:ext cx="3357586" cy="60959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5281617" y="3930636"/>
                  <a:ext cx="3357586" cy="60958"/>
                </a:xfrm>
                <a:prstGeom prst="rect">
                  <a:avLst/>
                </a:prstGeom>
                <a:noFill/>
                <a:ln w="3175">
                  <a:noFill/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4" name="Параллелограмм 73"/>
              <p:cNvSpPr/>
              <p:nvPr/>
            </p:nvSpPr>
            <p:spPr>
              <a:xfrm>
                <a:off x="585788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араллелограмм 74"/>
              <p:cNvSpPr/>
              <p:nvPr/>
            </p:nvSpPr>
            <p:spPr>
              <a:xfrm>
                <a:off x="657226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75"/>
              <p:cNvSpPr/>
              <p:nvPr/>
            </p:nvSpPr>
            <p:spPr>
              <a:xfrm>
                <a:off x="728664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76"/>
              <p:cNvSpPr/>
              <p:nvPr/>
            </p:nvSpPr>
            <p:spPr>
              <a:xfrm>
                <a:off x="800102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31"/>
            <p:cNvGrpSpPr/>
            <p:nvPr/>
          </p:nvGrpSpPr>
          <p:grpSpPr>
            <a:xfrm>
              <a:off x="5353055" y="4500584"/>
              <a:ext cx="3362349" cy="214315"/>
              <a:chOff x="5353055" y="4500584"/>
              <a:chExt cx="3362349" cy="214315"/>
            </a:xfrm>
          </p:grpSpPr>
          <p:grpSp>
            <p:nvGrpSpPr>
              <p:cNvPr id="65" name="Группа 21"/>
              <p:cNvGrpSpPr/>
              <p:nvPr/>
            </p:nvGrpSpPr>
            <p:grpSpPr>
              <a:xfrm>
                <a:off x="5353055" y="4500584"/>
                <a:ext cx="3362349" cy="214315"/>
                <a:chOff x="5281617" y="3714752"/>
                <a:chExt cx="3362349" cy="285752"/>
              </a:xfrm>
              <a:scene3d>
                <a:camera prst="orthographicFront"/>
                <a:lightRig rig="threePt" dir="t"/>
              </a:scene3d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5286380" y="3714752"/>
                  <a:ext cx="3357586" cy="28575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5286380" y="3717289"/>
                  <a:ext cx="3357586" cy="60959"/>
                </a:xfrm>
                <a:prstGeom prst="rect">
                  <a:avLst/>
                </a:prstGeom>
                <a:solidFill>
                  <a:srgbClr val="FF0000">
                    <a:alpha val="85000"/>
                  </a:srgbClr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5281617" y="3930636"/>
                  <a:ext cx="3357586" cy="60958"/>
                </a:xfrm>
                <a:prstGeom prst="rect">
                  <a:avLst/>
                </a:prstGeom>
                <a:solidFill>
                  <a:schemeClr val="tx1">
                    <a:alpha val="85000"/>
                  </a:schemeClr>
                </a:solidFill>
                <a:ln w="3175">
                  <a:solidFill>
                    <a:schemeClr val="tx1">
                      <a:alpha val="36000"/>
                    </a:schemeClr>
                  </a:solidFill>
                </a:ln>
                <a:sp3d extrusionH="400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6" name="Параллелограмм 65"/>
              <p:cNvSpPr/>
              <p:nvPr/>
            </p:nvSpPr>
            <p:spPr>
              <a:xfrm>
                <a:off x="585788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араллелограмм 66"/>
              <p:cNvSpPr/>
              <p:nvPr/>
            </p:nvSpPr>
            <p:spPr>
              <a:xfrm>
                <a:off x="6572264" y="4573912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араллелограмм 67"/>
              <p:cNvSpPr/>
              <p:nvPr/>
            </p:nvSpPr>
            <p:spPr>
              <a:xfrm>
                <a:off x="728664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араллелограмм 68"/>
              <p:cNvSpPr/>
              <p:nvPr/>
            </p:nvSpPr>
            <p:spPr>
              <a:xfrm>
                <a:off x="8001024" y="4572008"/>
                <a:ext cx="642942" cy="45719"/>
              </a:xfrm>
              <a:prstGeom prst="parallelogram">
                <a:avLst>
                  <a:gd name="adj" fmla="val 102932"/>
                </a:avLst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Овал 80"/>
          <p:cNvSpPr/>
          <p:nvPr/>
        </p:nvSpPr>
        <p:spPr>
          <a:xfrm flipH="1" flipV="1">
            <a:off x="4343239" y="5229141"/>
            <a:ext cx="49227" cy="492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Picture 3" descr="D:\Genius\Картинки на тему Genius\_Другое\разное\genius проз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90">
            <a:off x="4131931" y="5394338"/>
            <a:ext cx="484524" cy="69352"/>
          </a:xfrm>
          <a:prstGeom prst="rect">
            <a:avLst/>
          </a:prstGeom>
          <a:noFill/>
        </p:spPr>
      </p:pic>
      <p:grpSp>
        <p:nvGrpSpPr>
          <p:cNvPr id="94" name="Группа 93"/>
          <p:cNvGrpSpPr/>
          <p:nvPr/>
        </p:nvGrpSpPr>
        <p:grpSpPr>
          <a:xfrm>
            <a:off x="3376308" y="627829"/>
            <a:ext cx="5553410" cy="5801567"/>
            <a:chOff x="1962238" y="507435"/>
            <a:chExt cx="5553410" cy="580156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4071" y="4308737"/>
              <a:ext cx="2855450" cy="200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4" name="Группа 83"/>
            <p:cNvGrpSpPr/>
            <p:nvPr/>
          </p:nvGrpSpPr>
          <p:grpSpPr>
            <a:xfrm>
              <a:off x="1962238" y="507435"/>
              <a:ext cx="5553410" cy="5702703"/>
              <a:chOff x="-2357367" y="-141683"/>
              <a:chExt cx="5553410" cy="5702703"/>
            </a:xfrm>
          </p:grpSpPr>
          <p:pic>
            <p:nvPicPr>
              <p:cNvPr id="87" name="Рисунок 86" descr="simple2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1400" y="225784"/>
                <a:ext cx="1514643" cy="2095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Рисунок 84" descr="Spin_3_4_6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2357367" y="-141683"/>
                <a:ext cx="2312780" cy="2443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Рисунок 85" descr="simple1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4467" y="189297"/>
                <a:ext cx="1162095" cy="2184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-928607" y="2376208"/>
                <a:ext cx="445786" cy="211842"/>
              </a:xfrm>
              <a:prstGeom prst="roundRect">
                <a:avLst>
                  <a:gd name="adj" fmla="val 3518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solidFill>
                      <a:srgbClr val="003E88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SPIN</a:t>
                </a:r>
                <a:endParaRPr lang="ru-RU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1714599" y="2447646"/>
                <a:ext cx="639006" cy="211842"/>
              </a:xfrm>
              <a:prstGeom prst="roundRect">
                <a:avLst>
                  <a:gd name="adj" fmla="val 3518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rgbClr val="003E88"/>
                    </a:solidFill>
                    <a:latin typeface="Arial" pitchFamily="34" charset="0"/>
                    <a:cs typeface="Arial" pitchFamily="34" charset="0"/>
                  </a:rPr>
                  <a:t>SIMPLE</a:t>
                </a:r>
                <a:endParaRPr lang="ru-RU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1143095" y="5349178"/>
                <a:ext cx="800522" cy="211842"/>
              </a:xfrm>
              <a:prstGeom prst="roundRect">
                <a:avLst>
                  <a:gd name="adj" fmla="val 3518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rgbClr val="003E88"/>
                    </a:solidFill>
                    <a:latin typeface="Arial" pitchFamily="34" charset="0"/>
                    <a:cs typeface="Arial" pitchFamily="34" charset="0"/>
                  </a:rPr>
                  <a:t>RAINBOW</a:t>
                </a:r>
                <a:endParaRPr lang="ru-RU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60" name="Скругленный прямоугольник 59"/>
          <p:cNvSpPr/>
          <p:nvPr/>
        </p:nvSpPr>
        <p:spPr bwMode="auto">
          <a:xfrm>
            <a:off x="4857752" y="3286124"/>
            <a:ext cx="928662" cy="2857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7 м</a:t>
            </a: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7500958" y="3357562"/>
            <a:ext cx="928662" cy="2857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4 м</a:t>
            </a: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6929454" y="6286520"/>
            <a:ext cx="928662" cy="2857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- до 7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remove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remove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892943" y="71414"/>
              <a:ext cx="735811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Общее об аксессуарах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81"/>
          <p:cNvGrpSpPr/>
          <p:nvPr/>
        </p:nvGrpSpPr>
        <p:grpSpPr>
          <a:xfrm>
            <a:off x="6273134" y="714356"/>
            <a:ext cx="2013641" cy="3047530"/>
            <a:chOff x="3836714" y="803654"/>
            <a:chExt cx="3146310" cy="4761769"/>
          </a:xfrm>
        </p:grpSpPr>
        <p:grpSp>
          <p:nvGrpSpPr>
            <p:cNvPr id="8" name="Группа 101"/>
            <p:cNvGrpSpPr/>
            <p:nvPr/>
          </p:nvGrpSpPr>
          <p:grpSpPr>
            <a:xfrm>
              <a:off x="3836716" y="803654"/>
              <a:ext cx="2811447" cy="855001"/>
              <a:chOff x="4479658" y="-611835"/>
              <a:chExt cx="2811447" cy="855001"/>
            </a:xfrm>
          </p:grpSpPr>
          <p:grpSp>
            <p:nvGrpSpPr>
              <p:cNvPr id="20" name="Группа 44"/>
              <p:cNvGrpSpPr/>
              <p:nvPr/>
            </p:nvGrpSpPr>
            <p:grpSpPr>
              <a:xfrm>
                <a:off x="4479658" y="-611835"/>
                <a:ext cx="1806852" cy="855001"/>
                <a:chOff x="-378126" y="-754711"/>
                <a:chExt cx="1806852" cy="855001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-378126" y="-754711"/>
                  <a:ext cx="855000" cy="855001"/>
                </a:xfrm>
                <a:prstGeom prst="ellipse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573726" y="-754711"/>
                  <a:ext cx="855000" cy="855001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290975" y="-496921"/>
                <a:ext cx="1000130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Группа 100"/>
            <p:cNvGrpSpPr/>
            <p:nvPr/>
          </p:nvGrpSpPr>
          <p:grpSpPr>
            <a:xfrm>
              <a:off x="3836717" y="1755155"/>
              <a:ext cx="3092702" cy="855348"/>
              <a:chOff x="1160358" y="1260399"/>
              <a:chExt cx="3092702" cy="855348"/>
            </a:xfrm>
          </p:grpSpPr>
          <p:grpSp>
            <p:nvGrpSpPr>
              <p:cNvPr id="16" name="Группа 51"/>
              <p:cNvGrpSpPr/>
              <p:nvPr/>
            </p:nvGrpSpPr>
            <p:grpSpPr>
              <a:xfrm>
                <a:off x="1160358" y="1260399"/>
                <a:ext cx="1828097" cy="855348"/>
                <a:chOff x="-3197360" y="3628285"/>
                <a:chExt cx="1828097" cy="855348"/>
              </a:xfrm>
            </p:grpSpPr>
            <p:sp>
              <p:nvSpPr>
                <p:cNvPr id="18" name="Овал 17"/>
                <p:cNvSpPr/>
                <p:nvPr/>
              </p:nvSpPr>
              <p:spPr>
                <a:xfrm rot="20760000">
                  <a:off x="-3197360" y="3628633"/>
                  <a:ext cx="854998" cy="855000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 rot="836143" flipH="1">
                  <a:off x="-2224264" y="3628285"/>
                  <a:ext cx="855001" cy="855003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967208" y="1375313"/>
                <a:ext cx="1285852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AMIGOLD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0" name="Группа 25"/>
            <p:cNvGrpSpPr/>
            <p:nvPr/>
          </p:nvGrpSpPr>
          <p:grpSpPr>
            <a:xfrm>
              <a:off x="3836715" y="2701227"/>
              <a:ext cx="3146309" cy="855000"/>
              <a:chOff x="2901721" y="4005027"/>
              <a:chExt cx="3146309" cy="8550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2901721" y="4005027"/>
                <a:ext cx="854999" cy="855000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15596" y="4119941"/>
                <a:ext cx="2232434" cy="62517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6100146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интерфейс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Группа 107"/>
            <p:cNvGrpSpPr/>
            <p:nvPr/>
          </p:nvGrpSpPr>
          <p:grpSpPr>
            <a:xfrm>
              <a:off x="3836714" y="4710422"/>
              <a:ext cx="3123986" cy="855001"/>
              <a:chOff x="2836582" y="3723561"/>
              <a:chExt cx="3123986" cy="855001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2836582" y="3723561"/>
                <a:ext cx="854999" cy="855001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50459" y="3838475"/>
                <a:ext cx="2210109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337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37" name="Прямая соединительная линия 36"/>
          <p:cNvCxnSpPr/>
          <p:nvPr/>
        </p:nvCxnSpPr>
        <p:spPr>
          <a:xfrm>
            <a:off x="6286512" y="3929066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6273135" y="2575143"/>
            <a:ext cx="547200" cy="5472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6858017" y="2571744"/>
            <a:ext cx="1428759" cy="55399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EE7F00"/>
                </a:solidFill>
              </a:rPr>
              <a:t>JA 335</a:t>
            </a:r>
            <a:endParaRPr lang="ru-RU" sz="1000" b="1" dirty="0" smtClean="0">
              <a:solidFill>
                <a:srgbClr val="EE7F00"/>
              </a:solidFill>
            </a:endParaRPr>
          </a:p>
          <a:p>
            <a:r>
              <a:rPr lang="ru-RU" sz="1000" b="1" dirty="0" smtClean="0">
                <a:solidFill>
                  <a:srgbClr val="EE7F00"/>
                </a:solidFill>
              </a:rPr>
              <a:t>6100075</a:t>
            </a:r>
          </a:p>
          <a:p>
            <a:r>
              <a:rPr lang="ru-RU" sz="1000" dirty="0" smtClean="0">
                <a:solidFill>
                  <a:srgbClr val="003E88"/>
                </a:solidFill>
              </a:rPr>
              <a:t>радиоканал  </a:t>
            </a:r>
            <a:r>
              <a:rPr lang="en-US" sz="1000" dirty="0" smtClean="0">
                <a:solidFill>
                  <a:srgbClr val="003E88"/>
                </a:solidFill>
              </a:rPr>
              <a:t>Amigo</a:t>
            </a:r>
            <a:endParaRPr lang="ru-RU" sz="1000" dirty="0" smtClean="0">
              <a:solidFill>
                <a:srgbClr val="0070C0"/>
              </a:solidFill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273520" y="4120556"/>
            <a:ext cx="1870380" cy="2451716"/>
            <a:chOff x="6273520" y="4024813"/>
            <a:chExt cx="1870380" cy="2451716"/>
          </a:xfrm>
        </p:grpSpPr>
        <p:grpSp>
          <p:nvGrpSpPr>
            <p:cNvPr id="24" name="Группа 79"/>
            <p:cNvGrpSpPr/>
            <p:nvPr/>
          </p:nvGrpSpPr>
          <p:grpSpPr>
            <a:xfrm>
              <a:off x="6273520" y="4024813"/>
              <a:ext cx="1727504" cy="2451716"/>
              <a:chOff x="6806989" y="3745370"/>
              <a:chExt cx="2714649" cy="3852695"/>
            </a:xfrm>
          </p:grpSpPr>
          <p:grpSp>
            <p:nvGrpSpPr>
              <p:cNvPr id="25" name="Группа 112"/>
              <p:cNvGrpSpPr/>
              <p:nvPr/>
            </p:nvGrpSpPr>
            <p:grpSpPr>
              <a:xfrm>
                <a:off x="6806989" y="3745370"/>
                <a:ext cx="2347252" cy="859886"/>
                <a:chOff x="6164047" y="4853498"/>
                <a:chExt cx="2347252" cy="859886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6164047" y="4853498"/>
                  <a:ext cx="859886" cy="859886"/>
                </a:xfrm>
                <a:prstGeom prst="ellipse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082539" y="4965756"/>
                  <a:ext cx="1428760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BRAVO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6806991" y="4717514"/>
                <a:ext cx="2714647" cy="859886"/>
                <a:chOff x="5273265" y="3611400"/>
                <a:chExt cx="2714647" cy="859886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5273265" y="3611400"/>
                  <a:ext cx="859886" cy="859886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191755" y="3723660"/>
                  <a:ext cx="1796157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6100145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интерфейс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7" name="Группа 119"/>
              <p:cNvGrpSpPr/>
              <p:nvPr/>
            </p:nvGrpSpPr>
            <p:grpSpPr>
              <a:xfrm>
                <a:off x="6806991" y="6738182"/>
                <a:ext cx="2571768" cy="859883"/>
                <a:chOff x="5735773" y="5269890"/>
                <a:chExt cx="2571768" cy="859883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5735773" y="5269890"/>
                  <a:ext cx="859886" cy="859883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4262" y="5382147"/>
                  <a:ext cx="1653279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6100012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антенна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97" name="Овал 96"/>
            <p:cNvSpPr/>
            <p:nvPr/>
          </p:nvSpPr>
          <p:spPr>
            <a:xfrm>
              <a:off x="6286513" y="5286388"/>
              <a:ext cx="547200" cy="547200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71007" y="5357826"/>
              <a:ext cx="1272893" cy="40011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EE7F00"/>
                  </a:solidFill>
                </a:rPr>
                <a:t>6100099</a:t>
              </a: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радиоканал </a:t>
              </a:r>
              <a:r>
                <a:rPr lang="en-US" sz="1000" dirty="0" smtClean="0">
                  <a:solidFill>
                    <a:srgbClr val="003E88"/>
                  </a:solidFill>
                </a:rPr>
                <a:t>Bravo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785786" y="3953370"/>
            <a:ext cx="1607354" cy="547200"/>
            <a:chOff x="785786" y="3953370"/>
            <a:chExt cx="1607354" cy="547200"/>
          </a:xfrm>
        </p:grpSpPr>
        <p:sp>
          <p:nvSpPr>
            <p:cNvPr id="99" name="Овал 98"/>
            <p:cNvSpPr/>
            <p:nvPr/>
          </p:nvSpPr>
          <p:spPr>
            <a:xfrm>
              <a:off x="785786" y="3953370"/>
              <a:ext cx="547200" cy="547200"/>
            </a:xfrm>
            <a:prstGeom prst="ellipse">
              <a:avLst/>
            </a:prstGeom>
            <a:blipFill>
              <a:blip r:embed="rId10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48359" y="4011000"/>
              <a:ext cx="1044781" cy="40011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RMG 2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Детектор</a:t>
              </a:r>
              <a:r>
                <a:rPr lang="en-US" sz="1000" dirty="0" smtClean="0">
                  <a:solidFill>
                    <a:srgbClr val="003E88"/>
                  </a:solidFill>
                </a:rPr>
                <a:t> </a:t>
              </a:r>
              <a:r>
                <a:rPr lang="ru-RU" sz="1000" dirty="0" smtClean="0">
                  <a:solidFill>
                    <a:srgbClr val="003E88"/>
                  </a:solidFill>
                </a:rPr>
                <a:t>петли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cxnSp>
        <p:nvCxnSpPr>
          <p:cNvPr id="101" name="Прямая соединительная линия 100"/>
          <p:cNvCxnSpPr/>
          <p:nvPr/>
        </p:nvCxnSpPr>
        <p:spPr>
          <a:xfrm>
            <a:off x="428596" y="3714752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28596" y="4857760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810088" y="2928934"/>
            <a:ext cx="1547335" cy="627543"/>
            <a:chOff x="810088" y="2928934"/>
            <a:chExt cx="1547335" cy="627543"/>
          </a:xfrm>
        </p:grpSpPr>
        <p:sp>
          <p:nvSpPr>
            <p:cNvPr id="103" name="Овал 102"/>
            <p:cNvSpPr/>
            <p:nvPr/>
          </p:nvSpPr>
          <p:spPr>
            <a:xfrm>
              <a:off x="810088" y="2928934"/>
              <a:ext cx="547200" cy="547200"/>
            </a:xfrm>
            <a:prstGeom prst="ellipse">
              <a:avLst/>
            </a:prstGeom>
            <a:blipFill>
              <a:blip r:embed="rId11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57321" y="3002479"/>
              <a:ext cx="1000102" cy="55399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ORION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фотоэлементы</a:t>
              </a: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- до 30 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810088" y="2071678"/>
            <a:ext cx="1547334" cy="625436"/>
            <a:chOff x="810088" y="2071678"/>
            <a:chExt cx="1547334" cy="625436"/>
          </a:xfrm>
        </p:grpSpPr>
        <p:sp>
          <p:nvSpPr>
            <p:cNvPr id="105" name="Овал 104"/>
            <p:cNvSpPr/>
            <p:nvPr/>
          </p:nvSpPr>
          <p:spPr>
            <a:xfrm>
              <a:off x="810088" y="2071678"/>
              <a:ext cx="547200" cy="547200"/>
            </a:xfrm>
            <a:prstGeom prst="ellipse">
              <a:avLst/>
            </a:prstGeom>
            <a:blipFill>
              <a:blip r:embed="rId1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357290" y="2143116"/>
              <a:ext cx="1000132" cy="55399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VEGA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фотоэлементы</a:t>
              </a: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- до 20 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0088" y="1142984"/>
            <a:ext cx="1547333" cy="627543"/>
            <a:chOff x="810088" y="1142984"/>
            <a:chExt cx="1547333" cy="627543"/>
          </a:xfrm>
        </p:grpSpPr>
        <p:sp>
          <p:nvSpPr>
            <p:cNvPr id="107" name="Овал 106"/>
            <p:cNvSpPr/>
            <p:nvPr/>
          </p:nvSpPr>
          <p:spPr>
            <a:xfrm>
              <a:off x="810088" y="1142984"/>
              <a:ext cx="547200" cy="547200"/>
            </a:xfrm>
            <a:prstGeom prst="ellipse">
              <a:avLst/>
            </a:prstGeom>
            <a:blipFill>
              <a:blip r:embed="rId1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57289" y="1216529"/>
              <a:ext cx="1000132" cy="55399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VISION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Фотоэлементы</a:t>
              </a: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- до 15 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09" name="Овал 108"/>
          <p:cNvSpPr/>
          <p:nvPr/>
        </p:nvSpPr>
        <p:spPr>
          <a:xfrm>
            <a:off x="785786" y="5143512"/>
            <a:ext cx="547200" cy="54720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357290" y="5217057"/>
            <a:ext cx="1214446" cy="40011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EE7F00"/>
                </a:solidFill>
              </a:rPr>
              <a:t>GUARD</a:t>
            </a:r>
            <a:endParaRPr lang="ru-RU" sz="1000" b="1" dirty="0" smtClean="0">
              <a:solidFill>
                <a:srgbClr val="EE7F00"/>
              </a:solidFill>
            </a:endParaRPr>
          </a:p>
          <a:p>
            <a:r>
              <a:rPr lang="ru-RU" sz="1000" dirty="0" smtClean="0">
                <a:solidFill>
                  <a:srgbClr val="003E88"/>
                </a:solidFill>
              </a:rPr>
              <a:t>лампа сигнальная</a:t>
            </a:r>
            <a:endParaRPr lang="ru-RU" sz="1000" dirty="0" smtClean="0">
              <a:solidFill>
                <a:srgbClr val="0070C0"/>
              </a:solidFill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5000628" y="785794"/>
            <a:ext cx="92866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lain" startAt="868"/>
            </a:pPr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МГц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5000628" y="4071942"/>
            <a:ext cx="928662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433  МГц</a:t>
            </a:r>
            <a:endParaRPr lang="ru-RU" sz="1100" b="1" baseline="30000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обще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68722"/>
            <a:ext cx="5095835" cy="4120556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ЗАГОЛОВОК"/>
            <p:cNvSpPr/>
            <p:nvPr/>
          </p:nvSpPr>
          <p:spPr>
            <a:xfrm>
              <a:off x="1428728" y="71414"/>
              <a:ext cx="628654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Общие функциональные возможности автоматики </a:t>
              </a:r>
              <a:r>
                <a:rPr lang="en-US" b="1" dirty="0" smtClean="0">
                  <a:solidFill>
                    <a:schemeClr val="bg1"/>
                  </a:solidFill>
                </a:rPr>
                <a:t>Genius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4910" y="563355"/>
            <a:ext cx="392909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EE7F00"/>
                </a:solidFill>
              </a:rPr>
              <a:t>Нереверсивность</a:t>
            </a:r>
            <a:endParaRPr lang="ru-RU" sz="2000" b="1" dirty="0" smtClean="0">
              <a:solidFill>
                <a:srgbClr val="EE7F0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Невозможно открыть внешним воздействием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Не требуют применения замка на воротах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910" y="5500702"/>
            <a:ext cx="392909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EE7F00"/>
                </a:solidFill>
              </a:rPr>
              <a:t>Термозащита</a:t>
            </a:r>
            <a:endParaRPr lang="ru-RU" sz="2000" b="1" dirty="0" smtClean="0">
              <a:solidFill>
                <a:srgbClr val="EE7F0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Все приводы с напряжением питания 220 В  обладают защитой от перегрева. </a:t>
            </a:r>
            <a:r>
              <a:rPr lang="ru-RU" sz="1200" dirty="0" err="1" smtClean="0">
                <a:solidFill>
                  <a:srgbClr val="003E88"/>
                </a:solidFill>
              </a:rPr>
              <a:t>Термозащита</a:t>
            </a:r>
            <a:r>
              <a:rPr lang="ru-RU" sz="1200" dirty="0" smtClean="0">
                <a:solidFill>
                  <a:srgbClr val="003E88"/>
                </a:solidFill>
              </a:rPr>
              <a:t> срабатывает  при 140 </a:t>
            </a:r>
            <a:r>
              <a:rPr lang="ru-RU" sz="1200" dirty="0" smtClean="0">
                <a:solidFill>
                  <a:srgbClr val="003E88"/>
                </a:solidFill>
                <a:latin typeface="Times New Roman"/>
                <a:cs typeface="Times New Roman"/>
              </a:rPr>
              <a:t>°</a:t>
            </a:r>
            <a:r>
              <a:rPr lang="ru-RU" sz="1200" dirty="0" smtClean="0">
                <a:solidFill>
                  <a:srgbClr val="003E88"/>
                </a:solidFill>
              </a:rPr>
              <a:t>С и предотвращает поломку приводов 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4910" y="1711484"/>
            <a:ext cx="392909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Разблокировка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специальным ключом при пропадании сетевого питания обеспечивает открывание ворот вручную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4910" y="3044280"/>
            <a:ext cx="392909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Виртуальный </a:t>
            </a:r>
            <a:r>
              <a:rPr lang="ru-RU" sz="2000" b="1" dirty="0" err="1" smtClean="0">
                <a:solidFill>
                  <a:srgbClr val="EE7F00"/>
                </a:solidFill>
              </a:rPr>
              <a:t>энкодер</a:t>
            </a:r>
            <a:endParaRPr lang="ru-RU" sz="2000" b="1" dirty="0" smtClean="0">
              <a:solidFill>
                <a:srgbClr val="EE7F0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Все приводы с напряжением питанием 24 В «чувствуют» препятствие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14910" y="4192410"/>
            <a:ext cx="392909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Автономное питание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Благодаря применению аккумуляторов резервного питания  все приводы с напряжением питания 2</a:t>
            </a:r>
            <a:r>
              <a:rPr lang="en-US" sz="1200" dirty="0" smtClean="0">
                <a:solidFill>
                  <a:srgbClr val="003E88"/>
                </a:solidFill>
              </a:rPr>
              <a:t>4</a:t>
            </a:r>
            <a:r>
              <a:rPr lang="ru-RU" sz="1200" dirty="0" smtClean="0">
                <a:solidFill>
                  <a:srgbClr val="003E88"/>
                </a:solidFill>
              </a:rPr>
              <a:t> В продолжают работать и отключении питающей сети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-107173" y="0"/>
            <a:ext cx="9394081" cy="6858000"/>
            <a:chOff x="-107173" y="0"/>
            <a:chExt cx="9394081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1438" y="433992"/>
              <a:ext cx="93583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 smtClean="0">
                  <a:solidFill>
                    <a:srgbClr val="FF8E11"/>
                  </a:solidFill>
                </a:rPr>
                <a:t>БЛАГОДАРИМ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433993"/>
              <a:ext cx="86439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chemeClr val="bg1"/>
                  </a:solidFill>
                </a:rPr>
                <a:t>БЛАГОДАРИМ</a:t>
              </a:r>
              <a:r>
                <a:rPr lang="ru-RU" sz="5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8976" y="1862728"/>
              <a:ext cx="20717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ЗА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07173" y="400784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ВНИМАНИЕ</a:t>
              </a:r>
              <a:r>
                <a:rPr lang="en-US" sz="8800" b="1" dirty="0" smtClean="0">
                  <a:solidFill>
                    <a:srgbClr val="FF8E11"/>
                  </a:solidFill>
                </a:rPr>
                <a:t>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1431" y="2452618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 ЗА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06" y="4643446"/>
              <a:ext cx="4214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ВНИМАНИЕ</a:t>
              </a:r>
              <a:r>
                <a:rPr lang="ru-RU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7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ЗАГОЛОВОК"/>
          <p:cNvSpPr/>
          <p:nvPr/>
        </p:nvSpPr>
        <p:spPr>
          <a:xfrm>
            <a:off x="2071670" y="71414"/>
            <a:ext cx="5072098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Сертификаты качества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78632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Система управления качеством соответствует стандарту ISO 9001:2000 и находится под контролем классификационного общества DNV (Норвегия)</a:t>
            </a:r>
          </a:p>
        </p:txBody>
      </p:sp>
      <p:pic>
        <p:nvPicPr>
          <p:cNvPr id="13" name="Picture 8" descr="GS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26" y="1285860"/>
            <a:ext cx="1828800" cy="1216025"/>
          </a:xfrm>
          <a:prstGeom prst="rect">
            <a:avLst/>
          </a:prstGeom>
          <a:noFill/>
        </p:spPr>
      </p:pic>
      <p:pic>
        <p:nvPicPr>
          <p:cNvPr id="14" name="Picture 9" descr="csa_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50" y="3071810"/>
            <a:ext cx="1524000" cy="1301750"/>
          </a:xfrm>
          <a:prstGeom prst="rect">
            <a:avLst/>
          </a:prstGeom>
          <a:noFill/>
        </p:spPr>
      </p:pic>
      <p:pic>
        <p:nvPicPr>
          <p:cNvPr id="15" name="Picture 10" descr="DNV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2257"/>
            <a:ext cx="4286280" cy="611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ЗАГОЛОВОК"/>
          <p:cNvSpPr/>
          <p:nvPr/>
        </p:nvSpPr>
        <p:spPr>
          <a:xfrm>
            <a:off x="2071670" y="71414"/>
            <a:ext cx="5072098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Протоколы температурных испытаний в России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D:\Genius\Протоколы климатических испытаний автоматики\New Folder\MISTRAL res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712" y="2428868"/>
            <a:ext cx="294894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0" name="Picture 6" descr="D:\Genius\Протоколы климатических испытаний автоматики\New Folder\TRIGON res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634">
            <a:off x="2958884" y="2397157"/>
            <a:ext cx="294894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D:\Genius\Протоколы климатических испытаний автоматики\New Folder\Spin4 resheni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700000">
            <a:off x="592969" y="2397157"/>
            <a:ext cx="294894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5" descr="D:\Genius\Протоколы климатических испытаний автоматики\New Folder\Spi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08379">
            <a:off x="937092" y="974347"/>
            <a:ext cx="294894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1" name="Picture 7" descr="D:\Genius\Протоколы климатических испытаний автоматики\New Folder\TRIG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2211">
            <a:off x="2312634" y="601719"/>
            <a:ext cx="2943236" cy="392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D:\Genius\Протоколы климатических испытаний автоматики\New Folder\MISTR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7306">
            <a:off x="4299144" y="686867"/>
            <a:ext cx="2948940" cy="393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7141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8E11"/>
                </a:solidFill>
              </a:rPr>
              <a:t>ВЕСКИХ ПРИЧИН </a:t>
            </a:r>
            <a:r>
              <a:rPr lang="en-US" sz="9600" b="1" dirty="0" smtClean="0">
                <a:solidFill>
                  <a:srgbClr val="FF8E11"/>
                </a:solidFill>
              </a:rPr>
              <a:t>                            </a:t>
            </a:r>
            <a:endParaRPr lang="ru-RU" sz="9600" b="1" dirty="0">
              <a:solidFill>
                <a:srgbClr val="FF8E1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4285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8 ВЕСКИХ ПРИЧИН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                           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92867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ЧТОБЫ ВЫБРАТЬ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1285860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 GENIUS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679486" y="2071678"/>
            <a:ext cx="3821076" cy="571504"/>
            <a:chOff x="679486" y="2857496"/>
            <a:chExt cx="3821076" cy="571504"/>
          </a:xfrm>
        </p:grpSpPr>
        <p:sp>
          <p:nvSpPr>
            <p:cNvPr id="11" name="TextBox 10"/>
            <p:cNvSpPr txBox="1"/>
            <p:nvPr/>
          </p:nvSpPr>
          <p:spPr>
            <a:xfrm>
              <a:off x="1285852" y="2943193"/>
              <a:ext cx="3214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Сделано в Италии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1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679486" y="2632977"/>
            <a:ext cx="7392976" cy="571504"/>
            <a:chOff x="679486" y="2857496"/>
            <a:chExt cx="7392976" cy="571504"/>
          </a:xfrm>
        </p:grpSpPr>
        <p:sp>
          <p:nvSpPr>
            <p:cNvPr id="16" name="TextBox 15"/>
            <p:cNvSpPr txBox="1"/>
            <p:nvPr/>
          </p:nvSpPr>
          <p:spPr>
            <a:xfrm>
              <a:off x="1285852" y="2943193"/>
              <a:ext cx="6786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Многоразовый технический контроль каждого продукта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2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679486" y="3194276"/>
            <a:ext cx="8321670" cy="571504"/>
            <a:chOff x="679486" y="2857496"/>
            <a:chExt cx="8321670" cy="571504"/>
          </a:xfrm>
        </p:grpSpPr>
        <p:sp>
          <p:nvSpPr>
            <p:cNvPr id="20" name="TextBox 19"/>
            <p:cNvSpPr txBox="1"/>
            <p:nvPr/>
          </p:nvSpPr>
          <p:spPr>
            <a:xfrm>
              <a:off x="1285852" y="2943193"/>
              <a:ext cx="7715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Широкий ассортимент решает любую задачу по автоматизации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3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679486" y="3755575"/>
            <a:ext cx="7893042" cy="571504"/>
            <a:chOff x="679486" y="2857496"/>
            <a:chExt cx="7893042" cy="571504"/>
          </a:xfrm>
        </p:grpSpPr>
        <p:sp>
          <p:nvSpPr>
            <p:cNvPr id="24" name="TextBox 23"/>
            <p:cNvSpPr txBox="1"/>
            <p:nvPr/>
          </p:nvSpPr>
          <p:spPr>
            <a:xfrm>
              <a:off x="1285852" y="2943193"/>
              <a:ext cx="7286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Хороший продукт по хорошей цене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4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14" name="Группа 26"/>
          <p:cNvGrpSpPr/>
          <p:nvPr/>
        </p:nvGrpSpPr>
        <p:grpSpPr>
          <a:xfrm>
            <a:off x="679486" y="4316874"/>
            <a:ext cx="7821604" cy="571504"/>
            <a:chOff x="679486" y="2857496"/>
            <a:chExt cx="7821604" cy="571504"/>
          </a:xfrm>
        </p:grpSpPr>
        <p:sp>
          <p:nvSpPr>
            <p:cNvPr id="28" name="TextBox 27"/>
            <p:cNvSpPr txBox="1"/>
            <p:nvPr/>
          </p:nvSpPr>
          <p:spPr>
            <a:xfrm>
              <a:off x="1285852" y="2943193"/>
              <a:ext cx="7215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Простой и быстрый монтаж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5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15" name="Группа 30"/>
          <p:cNvGrpSpPr/>
          <p:nvPr/>
        </p:nvGrpSpPr>
        <p:grpSpPr>
          <a:xfrm>
            <a:off x="679486" y="4878173"/>
            <a:ext cx="7893042" cy="571504"/>
            <a:chOff x="679486" y="2857496"/>
            <a:chExt cx="7893042" cy="571504"/>
          </a:xfrm>
        </p:grpSpPr>
        <p:sp>
          <p:nvSpPr>
            <p:cNvPr id="32" name="TextBox 31"/>
            <p:cNvSpPr txBox="1"/>
            <p:nvPr/>
          </p:nvSpPr>
          <p:spPr>
            <a:xfrm>
              <a:off x="1285852" y="2943193"/>
              <a:ext cx="7286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Комфорт и безопасность в пользовании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6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19" name="Группа 34"/>
          <p:cNvGrpSpPr/>
          <p:nvPr/>
        </p:nvGrpSpPr>
        <p:grpSpPr>
          <a:xfrm>
            <a:off x="679486" y="5439472"/>
            <a:ext cx="8178794" cy="571504"/>
            <a:chOff x="679486" y="2857496"/>
            <a:chExt cx="8178794" cy="571504"/>
          </a:xfrm>
        </p:grpSpPr>
        <p:sp>
          <p:nvSpPr>
            <p:cNvPr id="36" name="TextBox 35"/>
            <p:cNvSpPr txBox="1"/>
            <p:nvPr/>
          </p:nvSpPr>
          <p:spPr>
            <a:xfrm>
              <a:off x="1285852" y="2943193"/>
              <a:ext cx="7572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Предназначены для России. Мороз от -40</a:t>
              </a:r>
              <a:r>
                <a:rPr lang="ru-RU" sz="2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°</a:t>
              </a:r>
              <a:r>
                <a:rPr lang="ru-RU" sz="2000" dirty="0" smtClean="0">
                  <a:solidFill>
                    <a:schemeClr val="bg1"/>
                  </a:solidFill>
                </a:rPr>
                <a:t>С. В России с 1999 г.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7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  <p:grpSp>
        <p:nvGrpSpPr>
          <p:cNvPr id="23" name="Группа 38"/>
          <p:cNvGrpSpPr/>
          <p:nvPr/>
        </p:nvGrpSpPr>
        <p:grpSpPr>
          <a:xfrm>
            <a:off x="679486" y="6000768"/>
            <a:ext cx="7821604" cy="571504"/>
            <a:chOff x="679486" y="2857496"/>
            <a:chExt cx="7821604" cy="571504"/>
          </a:xfrm>
        </p:grpSpPr>
        <p:sp>
          <p:nvSpPr>
            <p:cNvPr id="40" name="TextBox 39"/>
            <p:cNvSpPr txBox="1"/>
            <p:nvPr/>
          </p:nvSpPr>
          <p:spPr>
            <a:xfrm>
              <a:off x="1285852" y="2943193"/>
              <a:ext cx="7215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5 лет гарантии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785786" y="2928934"/>
              <a:ext cx="428628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E7F00"/>
                  </a:solidFill>
                </a:rPr>
                <a:t>8</a:t>
              </a:r>
              <a:endParaRPr lang="ru-RU" sz="3200" b="1" dirty="0">
                <a:solidFill>
                  <a:srgbClr val="EE7F0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679486" y="2857496"/>
              <a:ext cx="571504" cy="571504"/>
            </a:xfrm>
            <a:prstGeom prst="ellipse">
              <a:avLst/>
            </a:prstGeom>
            <a:noFill/>
            <a:ln>
              <a:solidFill>
                <a:srgbClr val="FFA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EE7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1714480" y="71414"/>
              <a:ext cx="664373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Общий принцип работы автоматических ворот и шлагбаумов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71472" y="500042"/>
            <a:ext cx="8358246" cy="5715040"/>
            <a:chOff x="214086" y="1069524"/>
            <a:chExt cx="8358246" cy="5715040"/>
          </a:xfrm>
        </p:grpSpPr>
        <p:sp>
          <p:nvSpPr>
            <p:cNvPr id="15" name="Овал 14"/>
            <p:cNvSpPr/>
            <p:nvPr/>
          </p:nvSpPr>
          <p:spPr>
            <a:xfrm>
              <a:off x="214086" y="1069524"/>
              <a:ext cx="2214577" cy="2215589"/>
            </a:xfrm>
            <a:prstGeom prst="ellipse">
              <a:avLst/>
            </a:prstGeom>
            <a:solidFill>
              <a:srgbClr val="EE7F00"/>
            </a:solid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b="1" dirty="0" smtClean="0"/>
                <a:t>Аксессуары</a:t>
              </a:r>
            </a:p>
            <a:p>
              <a:pPr algn="ctr"/>
              <a:r>
                <a:rPr lang="ru-RU" b="1" dirty="0" smtClean="0"/>
                <a:t>управления</a:t>
              </a:r>
            </a:p>
            <a:p>
              <a:pPr algn="just"/>
              <a:r>
                <a:rPr lang="ru-RU" sz="1000" dirty="0" smtClean="0"/>
                <a:t>Служат для управления автоматикой</a:t>
              </a:r>
              <a:endParaRPr lang="ru-RU" sz="1000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14086" y="4497503"/>
              <a:ext cx="2286016" cy="2287061"/>
            </a:xfrm>
            <a:prstGeom prst="ellipse">
              <a:avLst/>
            </a:prstGeom>
            <a:solidFill>
              <a:srgbClr val="EE7F00"/>
            </a:solid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b="1" dirty="0" smtClean="0"/>
                <a:t>Аксессуары безопасности</a:t>
              </a:r>
            </a:p>
            <a:p>
              <a:pPr algn="just"/>
              <a:r>
                <a:rPr lang="ru-RU" sz="1000" dirty="0" smtClean="0"/>
                <a:t>Обеспечивают безопасное пользование автоматическими воротами</a:t>
              </a:r>
              <a:endParaRPr lang="ru-RU" sz="1000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357754" y="2783024"/>
              <a:ext cx="2214578" cy="2215590"/>
            </a:xfrm>
            <a:prstGeom prst="ellipse">
              <a:avLst/>
            </a:prstGeom>
            <a:solidFill>
              <a:srgbClr val="EE7F00"/>
            </a:solid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b="1" dirty="0" smtClean="0"/>
                <a:t>Приводы</a:t>
              </a:r>
            </a:p>
            <a:p>
              <a:pPr algn="just"/>
              <a:r>
                <a:rPr lang="ru-RU" sz="1000" dirty="0" smtClean="0"/>
                <a:t>Совершают механическую</a:t>
              </a:r>
            </a:p>
            <a:p>
              <a:pPr algn="just"/>
              <a:r>
                <a:rPr lang="ru-RU" sz="1000" dirty="0" smtClean="0"/>
                <a:t>работу по перемещению</a:t>
              </a:r>
            </a:p>
            <a:p>
              <a:pPr algn="just"/>
              <a:r>
                <a:rPr lang="ru-RU" sz="1000" dirty="0" smtClean="0"/>
                <a:t>створок ворот</a:t>
              </a:r>
              <a:endParaRPr lang="ru-RU" sz="10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3071606" y="2712598"/>
              <a:ext cx="2214578" cy="2215590"/>
            </a:xfrm>
            <a:prstGeom prst="ellipse">
              <a:avLst/>
            </a:prstGeom>
            <a:solidFill>
              <a:srgbClr val="EE7F00"/>
            </a:solid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b="1" dirty="0" smtClean="0"/>
                <a:t>Блок управления</a:t>
              </a:r>
            </a:p>
            <a:p>
              <a:pPr algn="just"/>
              <a:r>
                <a:rPr lang="ru-RU" sz="1000" dirty="0" smtClean="0"/>
                <a:t>Управляет работой приводов исходя из сигналов от аксессуаров управления, безопасности и заданного алгоритма</a:t>
              </a:r>
              <a:endParaRPr lang="ru-RU" dirty="0"/>
            </a:p>
          </p:txBody>
        </p:sp>
      </p:grpSp>
      <p:sp>
        <p:nvSpPr>
          <p:cNvPr id="33" name="Стрелка вправо 32"/>
          <p:cNvSpPr/>
          <p:nvPr/>
        </p:nvSpPr>
        <p:spPr>
          <a:xfrm rot="1984292">
            <a:off x="2597068" y="2474280"/>
            <a:ext cx="917306" cy="151344"/>
          </a:xfrm>
          <a:prstGeom prst="rightArrow">
            <a:avLst>
              <a:gd name="adj1" fmla="val 39581"/>
              <a:gd name="adj2" fmla="val 220608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9615708" flipV="1">
            <a:off x="2681599" y="4039767"/>
            <a:ext cx="917306" cy="151344"/>
          </a:xfrm>
          <a:prstGeom prst="rightArrow">
            <a:avLst>
              <a:gd name="adj1" fmla="val 39581"/>
              <a:gd name="adj2" fmla="val 220608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8821069" flipV="1">
            <a:off x="2824474" y="4238525"/>
            <a:ext cx="917306" cy="151344"/>
          </a:xfrm>
          <a:prstGeom prst="rightArrow">
            <a:avLst>
              <a:gd name="adj1" fmla="val 39581"/>
              <a:gd name="adj2" fmla="val 220608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flipV="1">
            <a:off x="5733056" y="3095517"/>
            <a:ext cx="917306" cy="151344"/>
          </a:xfrm>
          <a:prstGeom prst="rightArrow">
            <a:avLst>
              <a:gd name="adj1" fmla="val 39581"/>
              <a:gd name="adj2" fmla="val 220608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5361" flipV="1">
            <a:off x="5733056" y="3294275"/>
            <a:ext cx="917306" cy="151344"/>
          </a:xfrm>
          <a:prstGeom prst="rightArrow">
            <a:avLst>
              <a:gd name="adj1" fmla="val 39581"/>
              <a:gd name="adj2" fmla="val 220608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357686" y="3786190"/>
            <a:ext cx="1285884" cy="128588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572396" y="3500438"/>
            <a:ext cx="1285884" cy="128588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0760000">
            <a:off x="1292284" y="1636618"/>
            <a:ext cx="1285884" cy="128588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714480" y="5286388"/>
            <a:ext cx="1285884" cy="12858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Фигура, имеющая форму буквы L 174"/>
          <p:cNvSpPr/>
          <p:nvPr/>
        </p:nvSpPr>
        <p:spPr>
          <a:xfrm>
            <a:off x="2652799" y="4378619"/>
            <a:ext cx="862330" cy="1479273"/>
          </a:xfrm>
          <a:prstGeom prst="corner">
            <a:avLst>
              <a:gd name="adj1" fmla="val 388239"/>
              <a:gd name="adj2" fmla="val 100000"/>
            </a:avLst>
          </a:prstGeom>
          <a:blipFill dpi="0" rotWithShape="1">
            <a:blip r:embed="rId2" cstate="print"/>
            <a:srcRect/>
            <a:tile tx="0" ty="12700" sx="100000" sy="100000" flip="none" algn="tl"/>
          </a:blipFill>
          <a:ln>
            <a:noFill/>
          </a:ln>
          <a:scene3d>
            <a:camera prst="orthographicFront">
              <a:rot lat="600000" lon="600000" rev="0"/>
            </a:camera>
            <a:lightRig rig="threePt" dir="t"/>
          </a:scene3d>
          <a:sp3d extrusionH="508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6" name="Группа 175"/>
          <p:cNvGrpSpPr/>
          <p:nvPr/>
        </p:nvGrpSpPr>
        <p:grpSpPr>
          <a:xfrm>
            <a:off x="3500430" y="4357694"/>
            <a:ext cx="1449162" cy="1500198"/>
            <a:chOff x="4429124" y="4143380"/>
            <a:chExt cx="1449162" cy="1500198"/>
          </a:xfrm>
        </p:grpSpPr>
        <p:sp>
          <p:nvSpPr>
            <p:cNvPr id="177" name="Прямоугольник 176"/>
            <p:cNvSpPr/>
            <p:nvPr/>
          </p:nvSpPr>
          <p:spPr>
            <a:xfrm flipH="1">
              <a:off x="4429124" y="5429264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 flipH="1">
              <a:off x="4429124" y="5214950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flipH="1">
              <a:off x="4429124" y="5000636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 flipH="1">
              <a:off x="4429124" y="4786322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 flipH="1">
              <a:off x="4429124" y="4572008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 flipH="1">
              <a:off x="4429124" y="4357694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flipH="1">
              <a:off x="4429124" y="4143380"/>
              <a:ext cx="1449162" cy="21431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13335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0" name="Прямоугольник 189"/>
          <p:cNvSpPr/>
          <p:nvPr/>
        </p:nvSpPr>
        <p:spPr>
          <a:xfrm>
            <a:off x="3428960" y="1214422"/>
            <a:ext cx="1928826" cy="25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 flipH="1">
            <a:off x="5929322" y="1571612"/>
            <a:ext cx="2539946" cy="1211398"/>
          </a:xfrm>
          <a:prstGeom prst="rect">
            <a:avLst/>
          </a:prstGeom>
          <a:solidFill>
            <a:srgbClr val="003E88"/>
          </a:solidFill>
          <a:ln>
            <a:noFill/>
          </a:ln>
          <a:scene3d>
            <a:camera prst="orthographicFront">
              <a:rot lat="600000" lon="600000" rev="0"/>
            </a:camera>
            <a:lightRig rig="threePt" dir="t"/>
          </a:scene3d>
          <a:sp3d extrusionH="133350" contourW="63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072034" y="1357298"/>
            <a:ext cx="3320126" cy="1550711"/>
            <a:chOff x="5000628" y="1357298"/>
            <a:chExt cx="3320126" cy="1550711"/>
          </a:xfrm>
        </p:grpSpPr>
        <p:sp>
          <p:nvSpPr>
            <p:cNvPr id="219" name="Фигура, имеющая форму буквы L 218"/>
            <p:cNvSpPr/>
            <p:nvPr/>
          </p:nvSpPr>
          <p:spPr>
            <a:xfrm flipH="1">
              <a:off x="7715272" y="1428736"/>
              <a:ext cx="605482" cy="1479273"/>
            </a:xfrm>
            <a:prstGeom prst="corner">
              <a:avLst>
                <a:gd name="adj1" fmla="val 50218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Фигура, имеющая форму буквы L 219"/>
            <p:cNvSpPr/>
            <p:nvPr/>
          </p:nvSpPr>
          <p:spPr>
            <a:xfrm>
              <a:off x="5000628" y="1357298"/>
              <a:ext cx="862330" cy="1479273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orthographicFront">
                <a:rot lat="600000" lon="6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429652" y="642918"/>
            <a:ext cx="714348" cy="28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Стены"/>
          <p:cNvGrpSpPr/>
          <p:nvPr/>
        </p:nvGrpSpPr>
        <p:grpSpPr>
          <a:xfrm>
            <a:off x="623546" y="1339916"/>
            <a:ext cx="3081322" cy="1693966"/>
            <a:chOff x="4102556" y="275985"/>
            <a:chExt cx="4955665" cy="2724388"/>
          </a:xfrm>
          <a:effectLst/>
        </p:grpSpPr>
        <p:sp>
          <p:nvSpPr>
            <p:cNvPr id="105" name="Фигура, имеющая форму буквы L 104"/>
            <p:cNvSpPr/>
            <p:nvPr/>
          </p:nvSpPr>
          <p:spPr>
            <a:xfrm>
              <a:off x="8873480" y="275985"/>
              <a:ext cx="18474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Фигура, имеющая форму буквы L 105"/>
            <p:cNvSpPr/>
            <p:nvPr/>
          </p:nvSpPr>
          <p:spPr>
            <a:xfrm>
              <a:off x="4102556" y="276271"/>
              <a:ext cx="18474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Фигура, имеющая форму буквы L 106"/>
            <p:cNvSpPr/>
            <p:nvPr/>
          </p:nvSpPr>
          <p:spPr>
            <a:xfrm flipH="1">
              <a:off x="8513046" y="285728"/>
              <a:ext cx="540563" cy="2714644"/>
            </a:xfrm>
            <a:prstGeom prst="corner">
              <a:avLst>
                <a:gd name="adj1" fmla="val 50218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Фигура, имеющая форму буквы L 107"/>
            <p:cNvSpPr/>
            <p:nvPr/>
          </p:nvSpPr>
          <p:spPr>
            <a:xfrm>
              <a:off x="4135697" y="285729"/>
              <a:ext cx="69922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2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С-В-0"/>
          <p:cNvGrpSpPr/>
          <p:nvPr/>
        </p:nvGrpSpPr>
        <p:grpSpPr>
          <a:xfrm>
            <a:off x="221068" y="1470342"/>
            <a:ext cx="4003272" cy="1530030"/>
            <a:chOff x="4458022" y="3786190"/>
            <a:chExt cx="4979396" cy="1903099"/>
          </a:xfrm>
        </p:grpSpPr>
        <p:grpSp>
          <p:nvGrpSpPr>
            <p:cNvPr id="110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1594000" rev="21594000"/>
              </a:camera>
              <a:lightRig rig="threePt" dir="t"/>
            </a:scene3d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0" rev="0"/>
              </a:camera>
              <a:lightRig rig="threePt" dir="t"/>
            </a:scene3d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6" name="С-В-1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17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1000000" rev="21594000"/>
              </a:camera>
              <a:lightRig rig="threePt" dir="t"/>
            </a:scene3d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8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600000" rev="0"/>
              </a:camera>
              <a:lightRig rig="threePt" dir="t"/>
            </a:scene3d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3" name="С-В-2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24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0400000" rev="21594000"/>
              </a:camera>
              <a:lightRig rig="threePt" dir="t"/>
            </a:scene3d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5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200000" rev="0"/>
              </a:camera>
              <a:lightRig rig="threePt" dir="t"/>
            </a:scene3d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0" name="С-В-3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31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9800000" rev="21594000"/>
              </a:camera>
              <a:lightRig rig="threePt" dir="t"/>
            </a:scene3d>
          </p:grpSpPr>
          <p:sp>
            <p:nvSpPr>
              <p:cNvPr id="135" name="Прямоугольник 134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2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800000" rev="0"/>
              </a:camera>
              <a:lightRig rig="threePt" dir="t"/>
            </a:scene3d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7" name="С-В-4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38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9200000" rev="21594000"/>
              </a:camera>
              <a:lightRig rig="threePt" dir="t"/>
            </a:scene3d>
          </p:grpSpPr>
          <p:sp>
            <p:nvSpPr>
              <p:cNvPr id="142" name="Прямоугольник 141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9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2400000" rev="0"/>
              </a:camera>
              <a:lightRig rig="threePt" dir="t"/>
            </a:scene3d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4" name="С-В-5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45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8600000" rev="21594000"/>
              </a:camera>
              <a:lightRig rig="threePt" dir="t"/>
            </a:scene3d>
          </p:grpSpPr>
          <p:sp>
            <p:nvSpPr>
              <p:cNvPr id="149" name="Прямоугольник 148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6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3000000" rev="0"/>
              </a:camera>
              <a:lightRig rig="threePt" dir="t"/>
            </a:scene3d>
          </p:grpSpPr>
          <p:sp>
            <p:nvSpPr>
              <p:cNvPr id="147" name="Прямоугольник 146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1" name="С-В-6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52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8000000" rev="21594000"/>
              </a:camera>
              <a:lightRig rig="threePt" dir="t"/>
            </a:scene3d>
          </p:grpSpPr>
          <p:sp>
            <p:nvSpPr>
              <p:cNvPr id="156" name="Прямоугольник 155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Прямоугольник 156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3600000" rev="0"/>
              </a:camera>
              <a:lightRig rig="threePt" dir="t"/>
            </a:scene3d>
          </p:grpSpPr>
          <p:sp>
            <p:nvSpPr>
              <p:cNvPr id="154" name="Прямоугольник 153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рямоугольник 15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8" name="С-В-7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59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7400000" rev="21594000"/>
              </a:camera>
              <a:lightRig rig="threePt" dir="t"/>
            </a:scene3d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0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4200000" rev="0"/>
              </a:camera>
              <a:lightRig rig="threePt" dir="t"/>
            </a:scene3d>
          </p:grpSpPr>
          <p:sp>
            <p:nvSpPr>
              <p:cNvPr id="161" name="Прямоугольник 160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5" name="С-В-8"/>
          <p:cNvGrpSpPr/>
          <p:nvPr/>
        </p:nvGrpSpPr>
        <p:grpSpPr>
          <a:xfrm>
            <a:off x="214282" y="1470342"/>
            <a:ext cx="4003272" cy="1530030"/>
            <a:chOff x="4458022" y="3786190"/>
            <a:chExt cx="4979396" cy="1903099"/>
          </a:xfrm>
        </p:grpSpPr>
        <p:grpSp>
          <p:nvGrpSpPr>
            <p:cNvPr id="166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6800000" rev="21594000"/>
              </a:camera>
              <a:lightRig rig="threePt" dir="t"/>
            </a:scene3d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7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4800000" rev="0"/>
              </a:camera>
              <a:lightRig rig="threePt" dir="t"/>
            </a:scene3d>
          </p:grpSpPr>
          <p:sp>
            <p:nvSpPr>
              <p:cNvPr id="168" name="Прямоугольник 167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3" name="Кольцо 172"/>
          <p:cNvSpPr/>
          <p:nvPr/>
        </p:nvSpPr>
        <p:spPr>
          <a:xfrm>
            <a:off x="142844" y="142852"/>
            <a:ext cx="3929090" cy="3929090"/>
          </a:xfrm>
          <a:prstGeom prst="donut">
            <a:avLst>
              <a:gd name="adj" fmla="val 77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4" name="Фигура, имеющая форму буквы L 183"/>
          <p:cNvSpPr/>
          <p:nvPr/>
        </p:nvSpPr>
        <p:spPr>
          <a:xfrm flipH="1">
            <a:off x="4948440" y="4429132"/>
            <a:ext cx="605482" cy="1479273"/>
          </a:xfrm>
          <a:prstGeom prst="corner">
            <a:avLst>
              <a:gd name="adj1" fmla="val 502189"/>
              <a:gd name="adj2" fmla="val 100000"/>
            </a:avLst>
          </a:prstGeom>
          <a:blipFill dpi="0" rotWithShape="1">
            <a:blip r:embed="rId2" cstate="print"/>
            <a:srcRect/>
            <a:tile tx="0" ty="12700" sx="100000" sy="100000" flip="none" algn="tl"/>
          </a:blipFill>
          <a:ln>
            <a:noFill/>
          </a:ln>
          <a:scene3d>
            <a:camera prst="orthographicFront">
              <a:rot lat="600000" lon="600000" rev="0"/>
            </a:camera>
            <a:lightRig rig="threePt" dir="t"/>
          </a:scene3d>
          <a:sp3d extrusionH="508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/>
          <p:cNvSpPr/>
          <p:nvPr/>
        </p:nvSpPr>
        <p:spPr>
          <a:xfrm>
            <a:off x="2643174" y="4143380"/>
            <a:ext cx="2928958" cy="285752"/>
          </a:xfrm>
          <a:prstGeom prst="corner">
            <a:avLst>
              <a:gd name="adj1" fmla="val 388239"/>
              <a:gd name="adj2" fmla="val 100000"/>
            </a:avLst>
          </a:prstGeom>
          <a:blipFill dpi="0" rotWithShape="1">
            <a:blip r:embed="rId2" cstate="print"/>
            <a:srcRect/>
            <a:tile tx="0" ty="12700" sx="100000" sy="100000" flip="none" algn="tl"/>
          </a:blipFill>
          <a:ln>
            <a:noFill/>
          </a:ln>
          <a:scene3d>
            <a:camera prst="orthographicFront">
              <a:rot lat="600000" lon="600000" rev="0"/>
            </a:camera>
            <a:lightRig rig="threePt" dir="t"/>
          </a:scene3d>
          <a:sp3d extrusionH="508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Кольцо 185"/>
          <p:cNvSpPr/>
          <p:nvPr/>
        </p:nvSpPr>
        <p:spPr>
          <a:xfrm>
            <a:off x="2428860" y="3000372"/>
            <a:ext cx="3929090" cy="3929090"/>
          </a:xfrm>
          <a:prstGeom prst="donut">
            <a:avLst>
              <a:gd name="adj" fmla="val 77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2756763" y="3328275"/>
            <a:ext cx="3273284" cy="3273284"/>
          </a:xfrm>
          <a:prstGeom prst="ellipse">
            <a:avLst/>
          </a:prstGeom>
          <a:noFill/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470747" y="470755"/>
            <a:ext cx="3273284" cy="3273284"/>
          </a:xfrm>
          <a:prstGeom prst="ellipse">
            <a:avLst/>
          </a:prstGeom>
          <a:noFill/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4786282" y="204665"/>
            <a:ext cx="3929090" cy="3929090"/>
          </a:xfrm>
          <a:prstGeom prst="donut">
            <a:avLst>
              <a:gd name="adj" fmla="val 77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5572132" y="3000372"/>
            <a:ext cx="2428892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6072198" y="3929066"/>
            <a:ext cx="114300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14185" y="532568"/>
            <a:ext cx="3273284" cy="3273284"/>
          </a:xfrm>
          <a:prstGeom prst="ellipse">
            <a:avLst/>
          </a:prstGeom>
          <a:noFill/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"/>
          <p:cNvGrpSpPr/>
          <p:nvPr/>
        </p:nvGrpSpPr>
        <p:grpSpPr>
          <a:xfrm>
            <a:off x="-32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1714480" y="71414"/>
              <a:ext cx="664373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Основные типы ворот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2" name="Овал 211"/>
          <p:cNvSpPr/>
          <p:nvPr/>
        </p:nvSpPr>
        <p:spPr>
          <a:xfrm>
            <a:off x="7500958" y="2571744"/>
            <a:ext cx="1214510" cy="1215064"/>
          </a:xfrm>
          <a:prstGeom prst="ellipse">
            <a:avLst/>
          </a:prstGeom>
          <a:solidFill>
            <a:srgbClr val="EE7F00"/>
          </a:solid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ru-RU" b="1" dirty="0" smtClean="0"/>
              <a:t>откатные</a:t>
            </a:r>
            <a:endParaRPr lang="ru-RU" sz="1000" dirty="0"/>
          </a:p>
        </p:txBody>
      </p:sp>
      <p:sp>
        <p:nvSpPr>
          <p:cNvPr id="213" name="Овал 212"/>
          <p:cNvSpPr/>
          <p:nvPr/>
        </p:nvSpPr>
        <p:spPr>
          <a:xfrm>
            <a:off x="2786050" y="2285374"/>
            <a:ext cx="1214510" cy="1215064"/>
          </a:xfrm>
          <a:prstGeom prst="ellipse">
            <a:avLst/>
          </a:prstGeom>
          <a:solidFill>
            <a:srgbClr val="EE7F00"/>
          </a:solid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ru-RU" b="1" dirty="0" smtClean="0"/>
              <a:t>распашные</a:t>
            </a:r>
            <a:endParaRPr lang="ru-RU" sz="1000" dirty="0"/>
          </a:p>
        </p:txBody>
      </p:sp>
      <p:sp>
        <p:nvSpPr>
          <p:cNvPr id="214" name="Овал 213"/>
          <p:cNvSpPr/>
          <p:nvPr/>
        </p:nvSpPr>
        <p:spPr>
          <a:xfrm>
            <a:off x="5143440" y="5285770"/>
            <a:ext cx="1214510" cy="1215064"/>
          </a:xfrm>
          <a:prstGeom prst="ellipse">
            <a:avLst/>
          </a:prstGeom>
          <a:solidFill>
            <a:srgbClr val="EE7F00"/>
          </a:solid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ru-RU" b="1" dirty="0" smtClean="0"/>
              <a:t>гаражные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2.46994E-6 L 0.22465 2.46994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5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1667 2.46994E-6 L -0.03333 2.46994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3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33627 L 3.33333E-6 -0.0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 descr="Безимени-3.jpg"/>
          <p:cNvPicPr>
            <a:picLocks noChangeAspect="1"/>
          </p:cNvPicPr>
          <p:nvPr/>
        </p:nvPicPr>
        <p:blipFill>
          <a:blip r:embed="rId2" cstate="print">
            <a:lum bright="55000" contrast="-69000"/>
          </a:blip>
          <a:stretch>
            <a:fillRect/>
          </a:stretch>
        </p:blipFill>
        <p:spPr>
          <a:xfrm>
            <a:off x="4742172" y="272080"/>
            <a:ext cx="3500462" cy="3061010"/>
          </a:xfrm>
          <a:prstGeom prst="rect">
            <a:avLst/>
          </a:prstGeom>
        </p:spPr>
      </p:pic>
      <p:grpSp>
        <p:nvGrpSpPr>
          <p:cNvPr id="2" name="Группа 281"/>
          <p:cNvGrpSpPr/>
          <p:nvPr/>
        </p:nvGrpSpPr>
        <p:grpSpPr>
          <a:xfrm>
            <a:off x="3848194" y="1542493"/>
            <a:ext cx="4876636" cy="2719928"/>
            <a:chOff x="3848194" y="1542493"/>
            <a:chExt cx="4876636" cy="2719928"/>
          </a:xfrm>
        </p:grpSpPr>
        <p:sp>
          <p:nvSpPr>
            <p:cNvPr id="283" name="Пирог 282"/>
            <p:cNvSpPr/>
            <p:nvPr/>
          </p:nvSpPr>
          <p:spPr>
            <a:xfrm>
              <a:off x="3848194" y="1833529"/>
              <a:ext cx="2428892" cy="2428892"/>
            </a:xfrm>
            <a:prstGeom prst="pie">
              <a:avLst>
                <a:gd name="adj1" fmla="val 20057396"/>
                <a:gd name="adj2" fmla="val 4915374"/>
              </a:avLst>
            </a:prstGeom>
            <a:solidFill>
              <a:schemeClr val="accent1">
                <a:alpha val="54000"/>
              </a:schemeClr>
            </a:solidFill>
            <a:ln w="12700"/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4" name="Пирог 283"/>
            <p:cNvSpPr/>
            <p:nvPr/>
          </p:nvSpPr>
          <p:spPr>
            <a:xfrm flipH="1">
              <a:off x="6295938" y="1542493"/>
              <a:ext cx="2428892" cy="2428892"/>
            </a:xfrm>
            <a:prstGeom prst="pie">
              <a:avLst>
                <a:gd name="adj1" fmla="val 1510482"/>
                <a:gd name="adj2" fmla="val 8000048"/>
              </a:avLst>
            </a:prstGeom>
            <a:solidFill>
              <a:schemeClr val="accent1">
                <a:alpha val="54000"/>
              </a:schemeClr>
            </a:solidFill>
            <a:ln w="12700"/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1" name="Прямоугольник 290"/>
          <p:cNvSpPr/>
          <p:nvPr/>
        </p:nvSpPr>
        <p:spPr>
          <a:xfrm rot="5400000">
            <a:off x="6494888" y="3103737"/>
            <a:ext cx="65500" cy="130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Below">
              <a:rot lat="600000" lon="9600000" rev="0"/>
            </a:camera>
            <a:lightRig rig="soft" dir="t"/>
          </a:scene3d>
          <a:sp3d extrusionH="571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2857488" y="71414"/>
              <a:ext cx="34290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Общее о распашных воротах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Стены"/>
          <p:cNvGrpSpPr/>
          <p:nvPr/>
        </p:nvGrpSpPr>
        <p:grpSpPr>
          <a:xfrm>
            <a:off x="4522161" y="1142984"/>
            <a:ext cx="3832644" cy="2107007"/>
            <a:chOff x="4102556" y="275985"/>
            <a:chExt cx="4955665" cy="2724388"/>
          </a:xfrm>
          <a:effectLst/>
        </p:grpSpPr>
        <p:sp>
          <p:nvSpPr>
            <p:cNvPr id="101" name="Фигура, имеющая форму буквы L 100"/>
            <p:cNvSpPr/>
            <p:nvPr/>
          </p:nvSpPr>
          <p:spPr>
            <a:xfrm>
              <a:off x="8873480" y="275985"/>
              <a:ext cx="18474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Фигура, имеющая форму буквы L 99"/>
            <p:cNvSpPr/>
            <p:nvPr/>
          </p:nvSpPr>
          <p:spPr>
            <a:xfrm>
              <a:off x="4102556" y="276271"/>
              <a:ext cx="18474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Фигура, имеющая форму буквы L 92"/>
            <p:cNvSpPr/>
            <p:nvPr/>
          </p:nvSpPr>
          <p:spPr>
            <a:xfrm flipH="1">
              <a:off x="8513046" y="285728"/>
              <a:ext cx="540563" cy="2714644"/>
            </a:xfrm>
            <a:prstGeom prst="corner">
              <a:avLst>
                <a:gd name="adj1" fmla="val 502189"/>
                <a:gd name="adj2" fmla="val 10000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Фигура, имеющая форму буквы L 91"/>
            <p:cNvSpPr/>
            <p:nvPr/>
          </p:nvSpPr>
          <p:spPr>
            <a:xfrm>
              <a:off x="4135697" y="285729"/>
              <a:ext cx="699221" cy="2714644"/>
            </a:xfrm>
            <a:prstGeom prst="corner">
              <a:avLst>
                <a:gd name="adj1" fmla="val 388239"/>
                <a:gd name="adj2" fmla="val 10000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419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06"/>
          <p:cNvGrpSpPr/>
          <p:nvPr/>
        </p:nvGrpSpPr>
        <p:grpSpPr>
          <a:xfrm>
            <a:off x="5150815" y="1579148"/>
            <a:ext cx="71438" cy="1428760"/>
            <a:chOff x="5536448" y="4071942"/>
            <a:chExt cx="71438" cy="14287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95" name="Прямоугольник 94"/>
            <p:cNvSpPr/>
            <p:nvPr/>
          </p:nvSpPr>
          <p:spPr>
            <a:xfrm flipH="1" flipV="1">
              <a:off x="5536448" y="5286388"/>
              <a:ext cx="71438" cy="214314"/>
            </a:xfrm>
            <a:prstGeom prst="rect">
              <a:avLst/>
            </a:prstGeom>
            <a:grpFill/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171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 flipH="1" flipV="1">
              <a:off x="5536448" y="4071942"/>
              <a:ext cx="71438" cy="214314"/>
            </a:xfrm>
            <a:prstGeom prst="rect">
              <a:avLst/>
            </a:prstGeom>
            <a:grpFill/>
            <a:ln>
              <a:noFill/>
            </a:ln>
            <a:scene3d>
              <a:camera prst="isometricLeftDown">
                <a:rot lat="600000" lon="600000" rev="0"/>
              </a:camera>
              <a:lightRig rig="threePt" dir="t"/>
            </a:scene3d>
            <a:sp3d extrusionH="171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07"/>
          <p:cNvGrpSpPr/>
          <p:nvPr/>
        </p:nvGrpSpPr>
        <p:grpSpPr>
          <a:xfrm>
            <a:off x="7808309" y="1579148"/>
            <a:ext cx="71438" cy="1428760"/>
            <a:chOff x="8072462" y="4071942"/>
            <a:chExt cx="71438" cy="1428760"/>
          </a:xfrm>
        </p:grpSpPr>
        <p:sp>
          <p:nvSpPr>
            <p:cNvPr id="97" name="Прямоугольник 96"/>
            <p:cNvSpPr/>
            <p:nvPr/>
          </p:nvSpPr>
          <p:spPr>
            <a:xfrm flipH="1" flipV="1">
              <a:off x="8072462" y="5286388"/>
              <a:ext cx="71438" cy="21431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 flipH="1" flipV="1">
              <a:off x="8072462" y="4071942"/>
              <a:ext cx="71438" cy="21431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isometricLeftDown">
                <a:rot lat="600000" lon="21000000" rev="0"/>
              </a:camera>
              <a:lightRig rig="threePt" dir="t"/>
            </a:scene3d>
            <a:sp3d extrusionH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0" name="Прямоугольник 289"/>
          <p:cNvSpPr/>
          <p:nvPr/>
        </p:nvSpPr>
        <p:spPr>
          <a:xfrm>
            <a:off x="7911772" y="3256252"/>
            <a:ext cx="65500" cy="130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>
              <a:rot lat="600000" lon="9600000" rev="0"/>
            </a:camera>
            <a:lightRig rig="soft" dir="t"/>
          </a:scene3d>
          <a:sp3d extrusionH="698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5036256" y="3274066"/>
            <a:ext cx="65500" cy="130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>
              <a:rot lat="600000" lon="12000000" rev="0"/>
            </a:camera>
            <a:lightRig rig="soft" dir="t"/>
          </a:scene3d>
          <a:sp3d extrusionH="698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С-В-0"/>
          <p:cNvGrpSpPr/>
          <p:nvPr/>
        </p:nvGrpSpPr>
        <p:grpSpPr>
          <a:xfrm>
            <a:off x="4007282" y="1293396"/>
            <a:ext cx="4979396" cy="1903099"/>
            <a:chOff x="4458022" y="3786190"/>
            <a:chExt cx="4979396" cy="1903099"/>
          </a:xfrm>
        </p:grpSpPr>
        <p:grpSp>
          <p:nvGrpSpPr>
            <p:cNvPr id="10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1594000" rev="21594000"/>
              </a:camera>
              <a:lightRig rig="threePt" dir="t"/>
            </a:scene3d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0" rev="0"/>
              </a:camera>
              <a:lightRig rig="threePt" dir="t"/>
            </a:scene3d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С-В-1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13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1000000" rev="21594000"/>
              </a:camera>
              <a:lightRig rig="threePt" dir="t"/>
            </a:scene3d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600000" rev="0"/>
              </a:camera>
              <a:lightRig rig="threePt" dir="t"/>
            </a:scene3d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" name="С-В-2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16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0400000" rev="21594000"/>
              </a:camera>
              <a:lightRig rig="threePt" dir="t"/>
            </a:scene3d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200000" rev="0"/>
              </a:camera>
              <a:lightRig rig="threePt" dir="t"/>
            </a:scene3d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" name="С-В-3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19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9800000" rev="21594000"/>
              </a:camera>
              <a:lightRig rig="threePt" dir="t"/>
            </a:scene3d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800000" rev="0"/>
              </a:camera>
              <a:lightRig rig="threePt" dir="t"/>
            </a:scene3d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С-В-4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2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9200000" rev="21594000"/>
              </a:camera>
              <a:lightRig rig="threePt" dir="t"/>
            </a:scene3d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2400000" rev="0"/>
              </a:camera>
              <a:lightRig rig="threePt" dir="t"/>
            </a:scene3d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" name="С-В-5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5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8600000" rev="21594000"/>
              </a:camera>
              <a:lightRig rig="threePt" dir="t"/>
            </a:scene3d>
          </p:grpSpPr>
          <p:sp>
            <p:nvSpPr>
              <p:cNvPr id="94" name="Прямоугольник 93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3000000" rev="0"/>
              </a:camera>
              <a:lightRig rig="threePt" dir="t"/>
            </a:scene3d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С-В-6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8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8000000" rev="21594000"/>
              </a:camera>
              <a:lightRig rig="threePt" dir="t"/>
            </a:scene3d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3600000" rev="0"/>
              </a:camera>
              <a:lightRig rig="threePt" dir="t"/>
            </a:scene3d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" name="С-В-7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31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7400000" rev="21594000"/>
              </a:camera>
              <a:lightRig rig="threePt" dir="t"/>
            </a:scene3d>
          </p:grpSpPr>
          <p:sp>
            <p:nvSpPr>
              <p:cNvPr id="112" name="Прямоугольник 111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3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4200000" rev="0"/>
              </a:camera>
              <a:lightRig rig="threePt" dir="t"/>
            </a:scene3d>
          </p:grpSpPr>
          <p:sp>
            <p:nvSpPr>
              <p:cNvPr id="110" name="Прямоугольник 109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5" name="С-В-8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46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6800000" rev="21594000"/>
              </a:camera>
              <a:lightRig rig="threePt" dir="t"/>
            </a:scene3d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4800000" rev="0"/>
              </a:camera>
              <a:lightRig rig="threePt" dir="t"/>
            </a:scene3d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3" name="С-Н-1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54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600000" rev="21594000"/>
              </a:camera>
              <a:lightRig rig="threePt" dir="t"/>
            </a:scene3d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6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21000000" rev="0"/>
              </a:camera>
              <a:lightRig rig="threePt" dir="t"/>
            </a:scene3d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7" name="С-Н-2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60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200000" rev="21594000"/>
              </a:camera>
              <a:lightRig rig="threePt" dir="t"/>
            </a:scene3d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20400000" rev="0"/>
              </a:camera>
              <a:lightRig rig="threePt" dir="t"/>
            </a:scene3d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2" name="С-Н-3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63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1800000" rev="21594000"/>
              </a:camera>
              <a:lightRig rig="threePt" dir="t"/>
            </a:scene3d>
          </p:grpSpPr>
          <p:sp>
            <p:nvSpPr>
              <p:cNvPr id="131" name="Прямоугольник 130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5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9800000" rev="0"/>
              </a:camera>
              <a:lightRig rig="threePt" dir="t"/>
            </a:scene3d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6" name="С-Н-4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68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2400000" rev="21594000"/>
              </a:camera>
              <a:lightRig rig="threePt" dir="t"/>
            </a:scene3d>
          </p:grpSpPr>
          <p:sp>
            <p:nvSpPr>
              <p:cNvPr id="138" name="Прямоугольник 137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9200000" rev="0"/>
              </a:camera>
              <a:lightRig rig="threePt" dir="t"/>
            </a:scene3d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2" name="С-Н-5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74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3000000" rev="21594000"/>
              </a:camera>
              <a:lightRig rig="threePt" dir="t"/>
            </a:scene3d>
          </p:grpSpPr>
          <p:sp>
            <p:nvSpPr>
              <p:cNvPr id="146" name="Прямоугольник 145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2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8600000" rev="0"/>
              </a:camera>
              <a:lightRig rig="threePt" dir="t"/>
            </a:scene3d>
          </p:grpSpPr>
          <p:sp>
            <p:nvSpPr>
              <p:cNvPr id="144" name="Прямоугольник 143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5" name="С-Н-6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286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3600000" rev="21594000"/>
              </a:camera>
              <a:lightRig rig="threePt" dir="t"/>
            </a:scene3d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рямоугольник 153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7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8000000" rev="0"/>
              </a:camera>
              <a:lightRig rig="threePt" dir="t"/>
            </a:scene3d>
          </p:grpSpPr>
          <p:sp>
            <p:nvSpPr>
              <p:cNvPr id="151" name="Прямоугольник 150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С-Н-7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37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4200000" rev="21594000"/>
              </a:camera>
              <a:lightRig rig="threePt" dir="t"/>
            </a:scene3d>
          </p:grpSpPr>
          <p:sp>
            <p:nvSpPr>
              <p:cNvPr id="160" name="Прямоугольник 159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Прямоугольник 160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7400000" rev="0"/>
              </a:camera>
              <a:lightRig rig="threePt" dir="t"/>
            </a:scene3d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рямоугольник 158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9" name="С-Н-8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44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4800000" rev="21594000"/>
              </a:camera>
              <a:lightRig rig="threePt" dir="t"/>
            </a:scene3d>
          </p:grpSpPr>
          <p:sp>
            <p:nvSpPr>
              <p:cNvPr id="167" name="Прямоугольник 166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6800000" rev="0"/>
              </a:camera>
              <a:lightRig rig="threePt" dir="t"/>
            </a:scene3d>
          </p:grpSpPr>
          <p:sp>
            <p:nvSpPr>
              <p:cNvPr id="165" name="Прямоугольник 164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6" name="С-Н-9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47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5400000" rev="21594000"/>
              </a:camera>
              <a:lightRig rig="threePt" dir="t"/>
            </a:scene3d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6200000" rev="0"/>
              </a:camera>
              <a:lightRig rig="threePt" dir="t"/>
            </a:scene3d>
          </p:grpSpPr>
          <p:sp>
            <p:nvSpPr>
              <p:cNvPr id="172" name="Прямоугольник 171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9" name="С-Н-10"/>
          <p:cNvGrpSpPr/>
          <p:nvPr/>
        </p:nvGrpSpPr>
        <p:grpSpPr>
          <a:xfrm>
            <a:off x="4000496" y="1293396"/>
            <a:ext cx="4979396" cy="1903099"/>
            <a:chOff x="4458022" y="3786190"/>
            <a:chExt cx="4979396" cy="1903099"/>
          </a:xfrm>
        </p:grpSpPr>
        <p:grpSp>
          <p:nvGrpSpPr>
            <p:cNvPr id="50" name="Группа 26"/>
            <p:cNvGrpSpPr/>
            <p:nvPr/>
          </p:nvGrpSpPr>
          <p:grpSpPr>
            <a:xfrm>
              <a:off x="4458022" y="3786190"/>
              <a:ext cx="2539681" cy="1903099"/>
              <a:chOff x="4461025" y="3786190"/>
              <a:chExt cx="2507965" cy="1903099"/>
            </a:xfrm>
            <a:scene3d>
              <a:camera prst="isometricRightUp">
                <a:rot lat="600000" lon="6000000" rev="21594000"/>
              </a:camera>
              <a:lightRig rig="threePt" dir="t"/>
            </a:scene3d>
          </p:grpSpPr>
          <p:sp>
            <p:nvSpPr>
              <p:cNvPr id="181" name="Прямоугольник 180"/>
              <p:cNvSpPr/>
              <p:nvPr/>
            </p:nvSpPr>
            <p:spPr>
              <a:xfrm>
                <a:off x="5715007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26"/>
            <p:cNvGrpSpPr/>
            <p:nvPr/>
          </p:nvGrpSpPr>
          <p:grpSpPr>
            <a:xfrm flipH="1">
              <a:off x="7000892" y="3786190"/>
              <a:ext cx="2436526" cy="1903099"/>
              <a:chOff x="4461025" y="3786190"/>
              <a:chExt cx="2579403" cy="1903099"/>
            </a:xfrm>
            <a:scene3d>
              <a:camera prst="isometricRightUp">
                <a:rot lat="600000" lon="15600000" rev="0"/>
              </a:camera>
              <a:lightRig rig="threePt" dir="t"/>
            </a:scene3d>
          </p:grpSpPr>
          <p:sp>
            <p:nvSpPr>
              <p:cNvPr id="179" name="Прямоугольник 178"/>
              <p:cNvSpPr/>
              <p:nvPr/>
            </p:nvSpPr>
            <p:spPr>
              <a:xfrm>
                <a:off x="5786445" y="3786190"/>
                <a:ext cx="1253983" cy="190309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4461025" y="3786190"/>
                <a:ext cx="1253983" cy="19030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2" name="Н-парус"/>
          <p:cNvGrpSpPr/>
          <p:nvPr/>
        </p:nvGrpSpPr>
        <p:grpSpPr>
          <a:xfrm>
            <a:off x="5266284" y="1142984"/>
            <a:ext cx="2505354" cy="2071702"/>
            <a:chOff x="5281356" y="2428868"/>
            <a:chExt cx="2505354" cy="2071702"/>
          </a:xfrm>
        </p:grpSpPr>
        <p:grpSp>
          <p:nvGrpSpPr>
            <p:cNvPr id="53" name="Группа 189"/>
            <p:cNvGrpSpPr/>
            <p:nvPr/>
          </p:nvGrpSpPr>
          <p:grpSpPr>
            <a:xfrm>
              <a:off x="5281356" y="2428868"/>
              <a:ext cx="1214446" cy="2071702"/>
              <a:chOff x="5286380" y="3429000"/>
              <a:chExt cx="1214446" cy="2071702"/>
            </a:xfrm>
          </p:grpSpPr>
          <p:sp>
            <p:nvSpPr>
              <p:cNvPr id="189" name="Прямоугольник 188"/>
              <p:cNvSpPr/>
              <p:nvPr/>
            </p:nvSpPr>
            <p:spPr>
              <a:xfrm>
                <a:off x="5286380" y="4143380"/>
                <a:ext cx="1214446" cy="4571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рямоугольник 187"/>
              <p:cNvSpPr/>
              <p:nvPr/>
            </p:nvSpPr>
            <p:spPr>
              <a:xfrm>
                <a:off x="5291404" y="5357826"/>
                <a:ext cx="1143008" cy="4571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4" name="Группа 185"/>
              <p:cNvGrpSpPr/>
              <p:nvPr/>
            </p:nvGrpSpPr>
            <p:grpSpPr>
              <a:xfrm>
                <a:off x="5286380" y="3429000"/>
                <a:ext cx="1214446" cy="2071702"/>
                <a:chOff x="5286380" y="3429000"/>
                <a:chExt cx="1214446" cy="2071702"/>
              </a:xfrm>
            </p:grpSpPr>
            <p:sp>
              <p:nvSpPr>
                <p:cNvPr id="169" name="Прямоугольник 168"/>
                <p:cNvSpPr/>
                <p:nvPr/>
              </p:nvSpPr>
              <p:spPr>
                <a:xfrm flipH="1" flipV="1">
                  <a:off x="5286380" y="4000504"/>
                  <a:ext cx="71438" cy="1500198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 flipH="1" flipV="1">
                  <a:off x="5429256" y="3929066"/>
                  <a:ext cx="71438" cy="1571636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Прямоугольник 170"/>
                <p:cNvSpPr/>
                <p:nvPr/>
              </p:nvSpPr>
              <p:spPr>
                <a:xfrm flipH="1" flipV="1">
                  <a:off x="5572132" y="3857628"/>
                  <a:ext cx="71438" cy="1643074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Прямоугольник 175"/>
                <p:cNvSpPr/>
                <p:nvPr/>
              </p:nvSpPr>
              <p:spPr>
                <a:xfrm flipH="1" flipV="1">
                  <a:off x="5715008" y="3786190"/>
                  <a:ext cx="71438" cy="1714512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Прямоугольник 176"/>
                <p:cNvSpPr/>
                <p:nvPr/>
              </p:nvSpPr>
              <p:spPr>
                <a:xfrm flipH="1" flipV="1">
                  <a:off x="5857884" y="3714752"/>
                  <a:ext cx="71438" cy="1785950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 flipH="1" flipV="1">
                  <a:off x="6000760" y="3643314"/>
                  <a:ext cx="71438" cy="1857388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Прямоугольник 182"/>
                <p:cNvSpPr/>
                <p:nvPr/>
              </p:nvSpPr>
              <p:spPr>
                <a:xfrm flipH="1" flipV="1">
                  <a:off x="6143636" y="3571876"/>
                  <a:ext cx="71438" cy="1928826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Прямоугольник 183"/>
                <p:cNvSpPr/>
                <p:nvPr/>
              </p:nvSpPr>
              <p:spPr>
                <a:xfrm flipH="1" flipV="1">
                  <a:off x="6286512" y="3500438"/>
                  <a:ext cx="71438" cy="2000264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Прямоугольник 184"/>
                <p:cNvSpPr/>
                <p:nvPr/>
              </p:nvSpPr>
              <p:spPr>
                <a:xfrm flipH="1" flipV="1">
                  <a:off x="6429388" y="3429000"/>
                  <a:ext cx="71438" cy="2071702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5" name="Группа 203"/>
            <p:cNvGrpSpPr/>
            <p:nvPr/>
          </p:nvGrpSpPr>
          <p:grpSpPr>
            <a:xfrm flipH="1">
              <a:off x="6572264" y="2428868"/>
              <a:ext cx="1214446" cy="2071702"/>
              <a:chOff x="5286380" y="3429000"/>
              <a:chExt cx="1214446" cy="207170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5286380" y="4143380"/>
                <a:ext cx="1214446" cy="4571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5291404" y="5357826"/>
                <a:ext cx="1143008" cy="45719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6" name="Группа 206"/>
              <p:cNvGrpSpPr/>
              <p:nvPr/>
            </p:nvGrpSpPr>
            <p:grpSpPr>
              <a:xfrm>
                <a:off x="5286380" y="3429000"/>
                <a:ext cx="1214446" cy="2071702"/>
                <a:chOff x="5286380" y="3429000"/>
                <a:chExt cx="1214446" cy="2071702"/>
              </a:xfrm>
            </p:grpSpPr>
            <p:sp>
              <p:nvSpPr>
                <p:cNvPr id="208" name="Прямоугольник 207"/>
                <p:cNvSpPr/>
                <p:nvPr/>
              </p:nvSpPr>
              <p:spPr>
                <a:xfrm flipH="1" flipV="1">
                  <a:off x="5286380" y="4000504"/>
                  <a:ext cx="71438" cy="1500198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рямоугольник 208"/>
                <p:cNvSpPr/>
                <p:nvPr/>
              </p:nvSpPr>
              <p:spPr>
                <a:xfrm flipH="1" flipV="1">
                  <a:off x="5429256" y="3929066"/>
                  <a:ext cx="71438" cy="1571636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 flipH="1" flipV="1">
                  <a:off x="5572132" y="3857628"/>
                  <a:ext cx="71438" cy="1643074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рямоугольник 210"/>
                <p:cNvSpPr/>
                <p:nvPr/>
              </p:nvSpPr>
              <p:spPr>
                <a:xfrm flipH="1" flipV="1">
                  <a:off x="5715008" y="3786190"/>
                  <a:ext cx="71438" cy="1714512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рямоугольник 211"/>
                <p:cNvSpPr/>
                <p:nvPr/>
              </p:nvSpPr>
              <p:spPr>
                <a:xfrm flipH="1" flipV="1">
                  <a:off x="5857884" y="3714752"/>
                  <a:ext cx="71438" cy="1785950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Прямоугольник 212"/>
                <p:cNvSpPr/>
                <p:nvPr/>
              </p:nvSpPr>
              <p:spPr>
                <a:xfrm flipH="1" flipV="1">
                  <a:off x="6000760" y="3643314"/>
                  <a:ext cx="71438" cy="1857388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" name="Прямоугольник 213"/>
                <p:cNvSpPr/>
                <p:nvPr/>
              </p:nvSpPr>
              <p:spPr>
                <a:xfrm flipH="1" flipV="1">
                  <a:off x="6143636" y="3571876"/>
                  <a:ext cx="71438" cy="1928826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5" name="Прямоугольник 214"/>
                <p:cNvSpPr/>
                <p:nvPr/>
              </p:nvSpPr>
              <p:spPr>
                <a:xfrm flipH="1" flipV="1">
                  <a:off x="6286512" y="3500438"/>
                  <a:ext cx="71438" cy="2000264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" name="Прямоугольник 215"/>
                <p:cNvSpPr/>
                <p:nvPr/>
              </p:nvSpPr>
              <p:spPr>
                <a:xfrm flipH="1" flipV="1">
                  <a:off x="6429388" y="3429000"/>
                  <a:ext cx="71438" cy="2071702"/>
                </a:xfrm>
                <a:prstGeom prst="rect">
                  <a:avLst/>
                </a:prstGeom>
                <a:solidFill>
                  <a:srgbClr val="003E88"/>
                </a:solidFill>
                <a:ln>
                  <a:noFill/>
                </a:ln>
                <a:scene3d>
                  <a:camera prst="isometricRightUp">
                    <a:rot lat="600000" lon="21594000" rev="21594000"/>
                  </a:camera>
                  <a:lightRig rig="threePt" dir="t"/>
                </a:scene3d>
                <a:sp3d extrusionH="25400" contourW="6350"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57" name="С-парус"/>
          <p:cNvGrpSpPr/>
          <p:nvPr/>
        </p:nvGrpSpPr>
        <p:grpSpPr>
          <a:xfrm>
            <a:off x="5266284" y="1142984"/>
            <a:ext cx="2505354" cy="2071702"/>
            <a:chOff x="5286380" y="3286124"/>
            <a:chExt cx="2505354" cy="2071702"/>
          </a:xfrm>
        </p:grpSpPr>
        <p:grpSp>
          <p:nvGrpSpPr>
            <p:cNvPr id="58" name="Группа 234"/>
            <p:cNvGrpSpPr/>
            <p:nvPr/>
          </p:nvGrpSpPr>
          <p:grpSpPr>
            <a:xfrm>
              <a:off x="5286380" y="3286124"/>
              <a:ext cx="1214446" cy="2071702"/>
              <a:chOff x="5286380" y="3429000"/>
              <a:chExt cx="1214446" cy="2071702"/>
            </a:xfrm>
          </p:grpSpPr>
          <p:sp>
            <p:nvSpPr>
              <p:cNvPr id="236" name="Прямоугольник 235"/>
              <p:cNvSpPr/>
              <p:nvPr/>
            </p:nvSpPr>
            <p:spPr>
              <a:xfrm flipH="1" flipV="1">
                <a:off x="5286380" y="4000504"/>
                <a:ext cx="71438" cy="1500198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 flipH="1" flipV="1">
                <a:off x="5429256" y="3929066"/>
                <a:ext cx="71438" cy="1571636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рямоугольник 237"/>
              <p:cNvSpPr/>
              <p:nvPr/>
            </p:nvSpPr>
            <p:spPr>
              <a:xfrm flipH="1" flipV="1">
                <a:off x="5572132" y="3857628"/>
                <a:ext cx="71438" cy="1643074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рямоугольник 238"/>
              <p:cNvSpPr/>
              <p:nvPr/>
            </p:nvSpPr>
            <p:spPr>
              <a:xfrm flipH="1" flipV="1">
                <a:off x="5715008" y="3786190"/>
                <a:ext cx="71438" cy="1714512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Прямоугольник 239"/>
              <p:cNvSpPr/>
              <p:nvPr/>
            </p:nvSpPr>
            <p:spPr>
              <a:xfrm flipH="1" flipV="1">
                <a:off x="5857884" y="3714752"/>
                <a:ext cx="71438" cy="1785950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рямоугольник 240"/>
              <p:cNvSpPr/>
              <p:nvPr/>
            </p:nvSpPr>
            <p:spPr>
              <a:xfrm flipH="1" flipV="1">
                <a:off x="6000760" y="3643314"/>
                <a:ext cx="71438" cy="1857388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Прямоугольник 241"/>
              <p:cNvSpPr/>
              <p:nvPr/>
            </p:nvSpPr>
            <p:spPr>
              <a:xfrm flipH="1" flipV="1">
                <a:off x="6143636" y="3571876"/>
                <a:ext cx="71438" cy="1928826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Прямоугольник 242"/>
              <p:cNvSpPr/>
              <p:nvPr/>
            </p:nvSpPr>
            <p:spPr>
              <a:xfrm flipH="1" flipV="1">
                <a:off x="6286512" y="3500438"/>
                <a:ext cx="71438" cy="2000264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Прямоугольник 243"/>
              <p:cNvSpPr/>
              <p:nvPr/>
            </p:nvSpPr>
            <p:spPr>
              <a:xfrm flipH="1" flipV="1">
                <a:off x="6429388" y="3429000"/>
                <a:ext cx="71438" cy="2071702"/>
              </a:xfrm>
              <a:prstGeom prst="rect">
                <a:avLst/>
              </a:prstGeom>
              <a:solidFill>
                <a:srgbClr val="003E88"/>
              </a:solidFill>
              <a:ln>
                <a:noFill/>
              </a:ln>
              <a:scene3d>
                <a:camera prst="isometricRightUp">
                  <a:rot lat="600000" lon="21594000" rev="21594000"/>
                </a:camera>
                <a:lightRig rig="threePt" dir="t"/>
              </a:scene3d>
              <a:sp3d extrusionH="25400" contourW="63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4" name="Прямоугольник 233"/>
            <p:cNvSpPr/>
            <p:nvPr/>
          </p:nvSpPr>
          <p:spPr>
            <a:xfrm>
              <a:off x="5291404" y="4000504"/>
              <a:ext cx="1209422" cy="135732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рямоугольник 223"/>
            <p:cNvSpPr/>
            <p:nvPr/>
          </p:nvSpPr>
          <p:spPr>
            <a:xfrm flipV="1">
              <a:off x="7720296" y="3857628"/>
              <a:ext cx="71438" cy="1500198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рямоугольник 224"/>
            <p:cNvSpPr/>
            <p:nvPr/>
          </p:nvSpPr>
          <p:spPr>
            <a:xfrm flipV="1">
              <a:off x="7577420" y="3786190"/>
              <a:ext cx="71438" cy="1571636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рямоугольник 225"/>
            <p:cNvSpPr/>
            <p:nvPr/>
          </p:nvSpPr>
          <p:spPr>
            <a:xfrm flipV="1">
              <a:off x="7434544" y="3714752"/>
              <a:ext cx="71438" cy="164307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/>
            <p:cNvSpPr/>
            <p:nvPr/>
          </p:nvSpPr>
          <p:spPr>
            <a:xfrm flipV="1">
              <a:off x="7291668" y="3643314"/>
              <a:ext cx="71438" cy="171451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рямоугольник 227"/>
            <p:cNvSpPr/>
            <p:nvPr/>
          </p:nvSpPr>
          <p:spPr>
            <a:xfrm flipV="1">
              <a:off x="7148792" y="3571876"/>
              <a:ext cx="71438" cy="1785950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рямоугольник 228"/>
            <p:cNvSpPr/>
            <p:nvPr/>
          </p:nvSpPr>
          <p:spPr>
            <a:xfrm flipV="1">
              <a:off x="7005916" y="3500438"/>
              <a:ext cx="71438" cy="1857388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 flipV="1">
              <a:off x="6863040" y="3429000"/>
              <a:ext cx="71438" cy="1928826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 flipV="1">
              <a:off x="6720164" y="3357562"/>
              <a:ext cx="71438" cy="2000264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рямоугольник 231"/>
            <p:cNvSpPr/>
            <p:nvPr/>
          </p:nvSpPr>
          <p:spPr>
            <a:xfrm flipV="1">
              <a:off x="6577288" y="3286124"/>
              <a:ext cx="71438" cy="207170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рямоугольник 244"/>
            <p:cNvSpPr/>
            <p:nvPr/>
          </p:nvSpPr>
          <p:spPr>
            <a:xfrm>
              <a:off x="6572264" y="4000504"/>
              <a:ext cx="1209422" cy="135732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  <a:scene3d>
              <a:camera prst="isometricRightUp">
                <a:rot lat="600000" lon="21594000" rev="21594000"/>
              </a:camera>
              <a:lightRig rig="threePt" dir="t"/>
            </a:scene3d>
            <a:sp3d extrusionH="25400" contourW="63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428596" y="57148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Для предварительного выбора автоматики распашных ворот  необходимо владеть следующими данными: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357158" y="1428736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1. Направление открывания ворот: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00034" y="1643050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внутрь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57158" y="228599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3. Возможность установки воротных упоров: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357158" y="2786058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4. Масса створок ворот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57158" y="3134495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5. Длина створок ворот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357158" y="3420247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6. Интенсивность использования ворот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357158" y="1937555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2. Угол открывания ворот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1102032" y="1643050"/>
            <a:ext cx="68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наружу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00034" y="250030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 есть 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000100" y="250030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нет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500034" y="363456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 низкая /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1071538" y="363456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средняя /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1714480" y="363456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высокая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357158" y="3929066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7. Парусность (ветровая нагрузка)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500034" y="4143381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 низкая /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071538" y="4143381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средняя /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1714480" y="4143381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высокая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1000100" y="1643050"/>
            <a:ext cx="21431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/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857224" y="2500306"/>
            <a:ext cx="21431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/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285720" y="4643446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</a:rPr>
              <a:t>Преимущества распашных ворот:</a:t>
            </a:r>
            <a:endParaRPr lang="ru-RU" sz="1200" dirty="0" smtClean="0">
              <a:solidFill>
                <a:srgbClr val="003E88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классический тип ворот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реализация дизайнерских решений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простота эксплуатации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b="1" dirty="0" smtClean="0">
                <a:solidFill>
                  <a:srgbClr val="003E88"/>
                </a:solidFill>
              </a:rPr>
              <a:t>Недостатки распашных ворот: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сильное влияние парусности створок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Genius\Картинки на тему Genius\Распашка\Распашные ворота\rRoller 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857628"/>
            <a:ext cx="1391302" cy="1857388"/>
          </a:xfrm>
          <a:prstGeom prst="rect">
            <a:avLst/>
          </a:prstGeom>
          <a:noFill/>
        </p:spPr>
      </p:pic>
      <p:pic>
        <p:nvPicPr>
          <p:cNvPr id="167000" name="Picture 88" descr="схема подземн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228000" y="929552"/>
            <a:ext cx="2520000" cy="2042403"/>
          </a:xfrm>
          <a:noFill/>
        </p:spPr>
      </p:pic>
      <p:pic>
        <p:nvPicPr>
          <p:cNvPr id="166981" name="Picture 69" descr="схема линей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6000" y="928670"/>
            <a:ext cx="2520000" cy="2044166"/>
          </a:xfrm>
          <a:noFill/>
        </p:spPr>
      </p:pic>
      <p:pic>
        <p:nvPicPr>
          <p:cNvPr id="166983" name="Picture 71" descr="схема рычаж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 flipH="1">
            <a:off x="3312000" y="928670"/>
            <a:ext cx="2520000" cy="2044166"/>
          </a:xfrm>
          <a:noFill/>
        </p:spPr>
      </p:pic>
      <p:grpSp>
        <p:nvGrpSpPr>
          <p:cNvPr id="10" name="Группа 9"/>
          <p:cNvGrpSpPr/>
          <p:nvPr/>
        </p:nvGrpSpPr>
        <p:grpSpPr>
          <a:xfrm>
            <a:off x="-32" y="71414"/>
            <a:ext cx="9144000" cy="214314"/>
            <a:chOff x="0" y="71414"/>
            <a:chExt cx="9144000" cy="214314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ЗАГОЛОВОК"/>
            <p:cNvSpPr/>
            <p:nvPr/>
          </p:nvSpPr>
          <p:spPr>
            <a:xfrm>
              <a:off x="2000264" y="71414"/>
              <a:ext cx="514353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Типы и ассортимент приводов распашных ворот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ЗАГОЛОВОК"/>
          <p:cNvSpPr/>
          <p:nvPr/>
        </p:nvSpPr>
        <p:spPr>
          <a:xfrm>
            <a:off x="714348" y="571480"/>
            <a:ext cx="1071570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линейные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"/>
          <p:cNvSpPr/>
          <p:nvPr/>
        </p:nvSpPr>
        <p:spPr>
          <a:xfrm>
            <a:off x="3857620" y="571480"/>
            <a:ext cx="1071570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рычажные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"/>
          <p:cNvSpPr/>
          <p:nvPr/>
        </p:nvSpPr>
        <p:spPr>
          <a:xfrm>
            <a:off x="6357950" y="571480"/>
            <a:ext cx="2071702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Подземной установки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357158" y="3548417"/>
            <a:ext cx="8501122" cy="2880979"/>
            <a:chOff x="-2436111" y="-1395082"/>
            <a:chExt cx="8501122" cy="2880979"/>
          </a:xfrm>
        </p:grpSpPr>
        <p:pic>
          <p:nvPicPr>
            <p:cNvPr id="21" name="Рисунок 20" descr="mistral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293235" y="-739667"/>
              <a:ext cx="1214446" cy="129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 descr="compas 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5789" y="-1371623"/>
              <a:ext cx="1143007" cy="122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19" descr="linear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2221797" y="341599"/>
              <a:ext cx="1071570" cy="114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21" descr="trigon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21475" y="-116119"/>
              <a:ext cx="1500198" cy="160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eurobat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2436111" y="-1395082"/>
              <a:ext cx="1665226" cy="80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Скругленный прямоугольник 22"/>
            <p:cNvSpPr/>
            <p:nvPr/>
          </p:nvSpPr>
          <p:spPr bwMode="auto">
            <a:xfrm>
              <a:off x="-721599" y="-1371623"/>
              <a:ext cx="561600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G-BAT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2421673" y="-1157309"/>
              <a:ext cx="751973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COMPAS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-793037" y="700079"/>
              <a:ext cx="637750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LINEAR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>
              <a:off x="2421673" y="271451"/>
              <a:ext cx="656787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TRIGON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-816304" y="-228615"/>
              <a:ext cx="809085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  <a:r>
                <a:rPr lang="en-US" b="1" dirty="0" smtClean="0">
                  <a:solidFill>
                    <a:srgbClr val="003E88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100" b="1" dirty="0" smtClean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STRAL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5279193" y="-157177"/>
              <a:ext cx="751973" cy="266700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n-US" sz="1100" b="1" dirty="0" smtClean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ROLLER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-650161" y="-1157309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4 м</a:t>
              </a:r>
            </a:p>
            <a:p>
              <a:pPr marL="0" indent="0"/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до </a:t>
              </a:r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3500 Н</a:t>
              </a:r>
              <a:endParaRPr lang="ru-RU" sz="1100" b="1" dirty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-721599" y="-14301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4 м</a:t>
              </a:r>
            </a:p>
            <a:p>
              <a:pPr marL="0" indent="0"/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</a:t>
              </a:r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До 3000 </a:t>
              </a:r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1100" b="1" dirty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-721599" y="914393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4 м</a:t>
              </a:r>
            </a:p>
            <a:p>
              <a:pPr marL="0" indent="0"/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до </a:t>
              </a:r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4000 Н</a:t>
              </a:r>
              <a:endParaRPr lang="ru-RU" sz="1100" b="1" dirty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 bwMode="auto">
            <a:xfrm>
              <a:off x="2493111" y="-962047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2,5 м</a:t>
              </a:r>
            </a:p>
            <a:p>
              <a:pPr marL="0" indent="0"/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до 310 кг</a:t>
              </a:r>
              <a:endParaRPr lang="ru-RU" sz="1100" b="1" dirty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 bwMode="auto">
            <a:xfrm>
              <a:off x="2493111" y="485765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3 м</a:t>
              </a:r>
            </a:p>
            <a:p>
              <a:pPr marL="0" indent="0"/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</a:t>
              </a:r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до 250  Н*м</a:t>
              </a:r>
              <a:endParaRPr lang="ru-RU" sz="1100" b="1" dirty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5350631" y="57137"/>
              <a:ext cx="714380" cy="35719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- до 3 м</a:t>
              </a:r>
            </a:p>
            <a:p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- </a:t>
              </a:r>
              <a:r>
                <a:rPr lang="ru-RU" sz="1100" b="1" dirty="0" smtClean="0">
                  <a:solidFill>
                    <a:srgbClr val="EE7F00"/>
                  </a:solidFill>
                  <a:latin typeface="Arial" pitchFamily="34" charset="0"/>
                  <a:ea typeface="+mn-ea"/>
                  <a:cs typeface="Arial" pitchFamily="34" charset="0"/>
                </a:rPr>
                <a:t>до 33</a:t>
              </a:r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0  </a:t>
              </a:r>
              <a:r>
                <a:rPr lang="ru-RU" b="1" dirty="0" smtClean="0">
                  <a:solidFill>
                    <a:srgbClr val="EE7F00"/>
                  </a:solidFill>
                  <a:latin typeface="Arial" pitchFamily="34" charset="0"/>
                  <a:cs typeface="Arial" pitchFamily="34" charset="0"/>
                </a:rPr>
                <a:t>Н*м</a:t>
              </a:r>
              <a:endParaRPr lang="ru-RU" b="1" dirty="0">
                <a:solidFill>
                  <a:srgbClr val="EE7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ЗАГОЛОВОК"/>
            <p:cNvSpPr/>
            <p:nvPr/>
          </p:nvSpPr>
          <p:spPr>
            <a:xfrm>
              <a:off x="1071538" y="71414"/>
              <a:ext cx="700092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Общее об откатных воротах</a:t>
              </a:r>
              <a:r>
                <a:rPr lang="en-US" b="1" dirty="0" smtClean="0">
                  <a:solidFill>
                    <a:schemeClr val="bg1"/>
                  </a:solidFill>
                </a:rPr>
                <a:t>. </a:t>
              </a:r>
              <a:r>
                <a:rPr lang="ru-RU" b="1" dirty="0" smtClean="0">
                  <a:solidFill>
                    <a:schemeClr val="bg1"/>
                  </a:solidFill>
                </a:rPr>
                <a:t>Ассортимент приводов </a:t>
              </a: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428596" y="571480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Для предварительного выбора автоматики откатных ворот  необходимо владеть следующими данными:</a:t>
            </a:r>
          </a:p>
          <a:p>
            <a:pPr algn="just"/>
            <a:endParaRPr lang="ru-RU" sz="1200" dirty="0" smtClean="0">
              <a:solidFill>
                <a:srgbClr val="003E88"/>
              </a:solidFill>
            </a:endParaRPr>
          </a:p>
          <a:p>
            <a:pPr algn="just"/>
            <a:r>
              <a:rPr lang="ru-RU" sz="1200" dirty="0" smtClean="0">
                <a:solidFill>
                  <a:srgbClr val="003E88"/>
                </a:solidFill>
              </a:rPr>
              <a:t>- масса створки ворот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длина створки ворот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интенсивность использования ворот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357158" y="2401195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</a:rPr>
              <a:t>Преимущества откатных ворот: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экономия пространства перед и за воротами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</a:rPr>
              <a:t> низкое влияние парусности створки</a:t>
            </a:r>
          </a:p>
          <a:p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b="1" dirty="0" smtClean="0">
                <a:solidFill>
                  <a:srgbClr val="003E88"/>
                </a:solidFill>
              </a:rPr>
              <a:t>Недостатки откатных ворот: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- требуют значительного пространства вдоль створки</a:t>
            </a:r>
          </a:p>
        </p:txBody>
      </p:sp>
      <p:pic>
        <p:nvPicPr>
          <p:cNvPr id="7" name="Picture 73" descr="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357166"/>
            <a:ext cx="4558414" cy="3931786"/>
          </a:xfrm>
          <a:prstGeom prst="rect">
            <a:avLst/>
          </a:prstGeom>
          <a:noFill/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00034" y="4786322"/>
            <a:ext cx="8017427" cy="1420108"/>
            <a:chOff x="706290" y="793508"/>
            <a:chExt cx="10966681" cy="1939879"/>
          </a:xfrm>
        </p:grpSpPr>
        <p:grpSp>
          <p:nvGrpSpPr>
            <p:cNvPr id="9" name="Группа 33"/>
            <p:cNvGrpSpPr>
              <a:grpSpLocks/>
            </p:cNvGrpSpPr>
            <p:nvPr/>
          </p:nvGrpSpPr>
          <p:grpSpPr bwMode="auto">
            <a:xfrm>
              <a:off x="706290" y="793508"/>
              <a:ext cx="9038512" cy="1939879"/>
              <a:chOff x="751043" y="766634"/>
              <a:chExt cx="9611267" cy="1874183"/>
            </a:xfrm>
          </p:grpSpPr>
          <p:pic>
            <p:nvPicPr>
              <p:cNvPr id="13" name="Рисунок 12" descr="milord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1043" y="1049474"/>
                <a:ext cx="1671850" cy="159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Рисунок 13" descr="falcon14-20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83352" y="766634"/>
                <a:ext cx="1747844" cy="1830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4" descr="kav_industrial_slider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648127" y="955194"/>
                <a:ext cx="1714183" cy="1587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2492903" y="1752891"/>
              <a:ext cx="671774" cy="211636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MILORD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78960" y="1655307"/>
              <a:ext cx="701319" cy="211634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FALCON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0141070" y="1752892"/>
              <a:ext cx="1531901" cy="211634"/>
            </a:xfrm>
            <a:prstGeom prst="roundRect">
              <a:avLst>
                <a:gd name="adj" fmla="val 351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solidFill>
                    <a:srgbClr val="003E88"/>
                  </a:solidFill>
                  <a:latin typeface="Arial" pitchFamily="34" charset="0"/>
                  <a:ea typeface="+mn-ea"/>
                  <a:cs typeface="Arial" pitchFamily="34" charset="0"/>
                </a:rPr>
                <a:t>INDUSTRIAL SLIDER</a:t>
              </a:r>
              <a:endParaRPr lang="ru-RU" sz="1100" b="1" dirty="0">
                <a:solidFill>
                  <a:srgbClr val="003E88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 bwMode="auto">
          <a:xfrm>
            <a:off x="1785918" y="5572140"/>
            <a:ext cx="714380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800 кг</a:t>
            </a:r>
            <a:endParaRPr lang="ru-RU" sz="1100" b="1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286644" y="5572140"/>
            <a:ext cx="714380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3500 кг</a:t>
            </a:r>
            <a:endParaRPr lang="ru-RU" sz="1100" b="1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643438" y="5500702"/>
            <a:ext cx="714380" cy="3571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100" b="1" dirty="0" smtClean="0">
                <a:solidFill>
                  <a:srgbClr val="EE7F00"/>
                </a:solidFill>
                <a:latin typeface="Arial" pitchFamily="34" charset="0"/>
                <a:ea typeface="+mn-ea"/>
                <a:cs typeface="Arial" pitchFamily="34" charset="0"/>
              </a:rPr>
              <a:t>- до 2000 кг</a:t>
            </a:r>
            <a:endParaRPr lang="ru-RU" sz="1100" b="1" dirty="0">
              <a:solidFill>
                <a:srgbClr val="EE7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812</Words>
  <Application>Microsoft Office PowerPoint</Application>
  <PresentationFormat>Экран (4:3)</PresentationFormat>
  <Paragraphs>223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usr_borisov</cp:lastModifiedBy>
  <cp:revision>1264</cp:revision>
  <dcterms:modified xsi:type="dcterms:W3CDTF">2010-07-07T12:24:24Z</dcterms:modified>
</cp:coreProperties>
</file>