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93" r:id="rId3"/>
    <p:sldId id="337" r:id="rId4"/>
    <p:sldId id="338" r:id="rId5"/>
    <p:sldId id="339" r:id="rId6"/>
    <p:sldId id="340" r:id="rId7"/>
    <p:sldId id="341" r:id="rId8"/>
    <p:sldId id="257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09" r:id="rId18"/>
    <p:sldId id="313" r:id="rId19"/>
    <p:sldId id="314" r:id="rId20"/>
    <p:sldId id="315" r:id="rId21"/>
    <p:sldId id="316" r:id="rId22"/>
    <p:sldId id="317" r:id="rId23"/>
    <p:sldId id="318" r:id="rId24"/>
    <p:sldId id="335" r:id="rId25"/>
    <p:sldId id="268" r:id="rId26"/>
    <p:sldId id="334" r:id="rId27"/>
    <p:sldId id="346" r:id="rId28"/>
    <p:sldId id="343" r:id="rId29"/>
    <p:sldId id="344" r:id="rId30"/>
    <p:sldId id="322" r:id="rId31"/>
    <p:sldId id="259" r:id="rId32"/>
    <p:sldId id="345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58">
          <p15:clr>
            <a:srgbClr val="A4A3A4"/>
          </p15:clr>
        </p15:guide>
        <p15:guide id="3" orient="horz" pos="2737">
          <p15:clr>
            <a:srgbClr val="A4A3A4"/>
          </p15:clr>
        </p15:guide>
        <p15:guide id="4" orient="horz" pos="2974">
          <p15:clr>
            <a:srgbClr val="A4A3A4"/>
          </p15:clr>
        </p15:guide>
        <p15:guide id="5" orient="horz" pos="2879">
          <p15:clr>
            <a:srgbClr val="A4A3A4"/>
          </p15:clr>
        </p15:guide>
        <p15:guide id="6" orient="horz" pos="3191">
          <p15:clr>
            <a:srgbClr val="A4A3A4"/>
          </p15:clr>
        </p15:guide>
        <p15:guide id="7" pos="2880">
          <p15:clr>
            <a:srgbClr val="A4A3A4"/>
          </p15:clr>
        </p15:guide>
        <p15:guide id="8" pos="5669">
          <p15:clr>
            <a:srgbClr val="A4A3A4"/>
          </p15:clr>
        </p15:guide>
        <p15:guide id="9" pos="392">
          <p15:clr>
            <a:srgbClr val="A4A3A4"/>
          </p15:clr>
        </p15:guide>
        <p15:guide id="10" pos="92">
          <p15:clr>
            <a:srgbClr val="A4A3A4"/>
          </p15:clr>
        </p15:guide>
        <p15:guide id="11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0"/>
    <a:srgbClr val="C3C4BE"/>
    <a:srgbClr val="084586"/>
    <a:srgbClr val="B0CCEA"/>
    <a:srgbClr val="005699"/>
    <a:srgbClr val="074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0" autoAdjust="0"/>
    <p:restoredTop sz="91216" autoAdjust="0"/>
  </p:normalViewPr>
  <p:slideViewPr>
    <p:cSldViewPr snapToGrid="0">
      <p:cViewPr varScale="1">
        <p:scale>
          <a:sx n="103" d="100"/>
          <a:sy n="103" d="100"/>
        </p:scale>
        <p:origin x="682" y="96"/>
      </p:cViewPr>
      <p:guideLst>
        <p:guide orient="horz" pos="1620"/>
        <p:guide orient="horz" pos="758"/>
        <p:guide orient="horz" pos="2737"/>
        <p:guide orient="horz" pos="2974"/>
        <p:guide orient="horz" pos="2879"/>
        <p:guide orient="horz" pos="3191"/>
        <p:guide pos="2880"/>
        <p:guide pos="5669"/>
        <p:guide pos="392"/>
        <p:guide pos="92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-432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0367-E023-491E-AF5E-9E2147E0CF62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7773-C691-4159-B654-4B7165BD1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4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9B298-BE4A-4CB3-866C-B10CE8A708F3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927BA-E26C-479C-8A6B-E1D052EE5F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4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Случайное</a:t>
            </a:r>
            <a:r>
              <a:rPr lang="ru-RU" baseline="0" dirty="0" smtClean="0"/>
              <a:t> совпадение</a:t>
            </a:r>
            <a:r>
              <a:rPr lang="en-US" baseline="0" dirty="0" smtClean="0"/>
              <a:t>: 1.</a:t>
            </a:r>
            <a:r>
              <a:rPr lang="ru-RU" baseline="0" dirty="0" smtClean="0"/>
              <a:t>)</a:t>
            </a:r>
            <a:r>
              <a:rPr lang="en-US" baseline="0" dirty="0" smtClean="0"/>
              <a:t> H10301 </a:t>
            </a:r>
            <a:r>
              <a:rPr lang="ru-RU" baseline="0" dirty="0" smtClean="0"/>
              <a:t>на разных технологиях 2.) Выдача </a:t>
            </a:r>
            <a:r>
              <a:rPr lang="en-US" baseline="0" dirty="0" smtClean="0"/>
              <a:t>EM </a:t>
            </a:r>
            <a:r>
              <a:rPr lang="ru-RU" baseline="0" dirty="0" smtClean="0"/>
              <a:t>в формате </a:t>
            </a:r>
            <a:r>
              <a:rPr lang="en-US" baseline="0" dirty="0" smtClean="0"/>
              <a:t>W</a:t>
            </a:r>
            <a:r>
              <a:rPr lang="ru-RU" baseline="0" dirty="0" smtClean="0"/>
              <a:t>26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бесконтактная технология, </a:t>
            </a: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идентификационная информация хранится в незашифрованном виде внутри карты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9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Подлинная бесконтактная технология 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</a:t>
            </a:r>
            <a:r>
              <a:rPr lang="en-US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Genuine HID®)</a:t>
            </a: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идентификационная информация хранится внутри карты,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доступа к информации используется шифрование</a:t>
            </a:r>
            <a:r>
              <a:rPr lang="en-US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1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Идентификационная информация хранится в форме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ашифрованного объекта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9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 карты,</a:t>
            </a:r>
            <a:r>
              <a:rPr lang="ru-RU" sz="900" b="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доступа к информации используется усиленное шифрование</a:t>
            </a:r>
            <a:endParaRPr lang="en-US" sz="9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Испытанные криптографические методы, основанные на открытых стандартах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 (AES, SHA, Secure Messaging and Authentication)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Реализация ядра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виде программного обеспечения позволяет быстро реагировать на новые угрозы безопасности и осуществлять перенос на различные аппаратные платформы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Случайный серийный номер (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ISO 14443 UID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обеспечивает конфиденциальность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94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У карты нет фиксированной структуры или предопределённого количества слотов</a:t>
            </a: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Приложения могут динамически создавать уникальные слоты с требуемым объёмом памяти для хранения любых типов данных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 идентификаторов и пользовательской информации до биометрических шаблонов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Поддерживается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NFC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-считывателями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9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хранением и извлечением идентификационных данных (в том числе в форме SIO) из практически любого</a:t>
            </a:r>
            <a:r>
              <a:rPr lang="ru-RU" sz="9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смарт-устройства. Обеспечивает</a:t>
            </a:r>
            <a:r>
              <a:rPr lang="ru-RU" sz="9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высочайший уровень доверия, безопасности и конфиденциальности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хранением и извлечением идентификационных данных (в том числе в форме SIO) из практически любого</a:t>
            </a:r>
            <a:r>
              <a:rPr lang="ru-RU" sz="9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смарт-устройства. Обеспечивает</a:t>
            </a:r>
            <a:r>
              <a:rPr lang="ru-RU" sz="900" baseline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высочайший уровень доверия, безопасности и конфиденциальности</a:t>
            </a:r>
            <a:r>
              <a:rPr lang="en-US" sz="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927BA-E26C-479C-8A6B-E1D052EE5F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HID 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The Trusted Source for </a:t>
            </a:r>
            <a:b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Secure Identity Solutions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0" name="Picture 2" descr="tagline_black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46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188000"/>
            <a:ext cx="3780000" cy="486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" y="1701000"/>
            <a:ext cx="3780000" cy="261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1800" dirty="0" smtClean="0"/>
            </a:lvl1pPr>
            <a:lvl2pPr>
              <a:defRPr sz="1600"/>
            </a:lvl2pPr>
            <a:lvl3pPr marL="900000" indent="-270000">
              <a:defRPr lang="en-US" sz="1400" dirty="0" smtClean="0"/>
            </a:lvl3pPr>
            <a:lvl4pPr>
              <a:defRPr sz="1200"/>
            </a:lvl4pPr>
            <a:lvl5pPr>
              <a:defRPr lang="en-US" sz="1000" dirty="0" smtClean="0"/>
            </a:lvl5pPr>
            <a:lvl7pPr>
              <a:defRPr lang="en-US" dirty="0" smtClean="0"/>
            </a:lvl7pPr>
            <a:lvl9pPr>
              <a:defRPr lang="en-US" dirty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188000"/>
            <a:ext cx="3780000" cy="48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70000" indent="-270000">
              <a:buNone/>
              <a:defRPr lang="en-US" b="1" smtClean="0"/>
            </a:lvl1pPr>
          </a:lstStyle>
          <a:p>
            <a:pPr marL="0" lvl="0" indent="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440" y="1701000"/>
            <a:ext cx="3780000" cy="261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 marL="792000" indent="-268288">
              <a:defRPr lang="en-US" sz="1400" dirty="0" smtClean="0"/>
            </a:lvl3pPr>
            <a:lvl4pPr marL="1081088" indent="-277813">
              <a:defRPr lang="en-US" sz="1200" dirty="0" smtClean="0"/>
            </a:lvl4pPr>
            <a:lvl5pPr marL="1349375" indent="-268288"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0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19287"/>
            <a:ext cx="4572000" cy="810000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10800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1" name="Picture 2" descr="tagline_black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50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D End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619287"/>
            <a:ext cx="4572000" cy="810000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10800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1" name="Picture 2" descr="tagline_black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/>
          <a:srcRect r="15152"/>
          <a:stretch/>
        </p:blipFill>
        <p:spPr>
          <a:xfrm>
            <a:off x="1385455" y="1080269"/>
            <a:ext cx="7758545" cy="1080580"/>
          </a:xfrm>
          <a:prstGeom prst="rect">
            <a:avLst/>
          </a:prstGeom>
        </p:spPr>
      </p:pic>
      <p:pic>
        <p:nvPicPr>
          <p:cNvPr id="11" name="Picture 10" descr="samsung-seos-thankyo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-323274"/>
            <a:ext cx="3444394" cy="51665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4704" y="77362"/>
            <a:ext cx="8999446" cy="4560112"/>
          </a:xfrm>
          <a:prstGeom prst="rect">
            <a:avLst/>
          </a:prstGeom>
          <a:noFill/>
          <a:ln w="152400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rgbClr val="005798"/>
                </a:solidFill>
              </a:ln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0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ASSA ABLOY is the global leader in door opening solutions, dedicated to satisfying end-user needs for security, safety and convenience</a:t>
            </a:r>
            <a:endParaRPr kumimoji="0" lang="en-US" sz="2000" b="0" i="0" u="none" strike="noStrike" cap="none" spc="-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0" name="Picture 2" descr="tagline_black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47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ASSA ABLOY is the global leader in door opening solutions, dedicated to satisfying end-user needs for security, safety and convenience</a:t>
            </a:r>
            <a:endParaRPr kumimoji="0" lang="en-US" sz="2000" b="0" i="0" u="none" strike="noStrike" cap="none" spc="-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0" name="Picture 2" descr="tagline_black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611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ASSA ABLOY is the global leader in door opening solutions, dedicated to satisfying end-user needs for security, safety and convenience</a:t>
            </a:r>
            <a:endParaRPr kumimoji="0" lang="en-US" sz="2000" b="0" i="0" u="none" strike="noStrike" cap="none" spc="-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16416" y="4784930"/>
            <a:ext cx="720080" cy="283917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56091" y="4740011"/>
            <a:ext cx="2044057" cy="353719"/>
            <a:chOff x="56091" y="4740011"/>
            <a:chExt cx="2044057" cy="353719"/>
          </a:xfrm>
        </p:grpSpPr>
        <p:sp>
          <p:nvSpPr>
            <p:cNvPr id="11" name="Text Placeholder 13"/>
            <p:cNvSpPr txBox="1">
              <a:spLocks/>
            </p:cNvSpPr>
            <p:nvPr userDrawn="1"/>
          </p:nvSpPr>
          <p:spPr bwMode="auto">
            <a:xfrm>
              <a:off x="56091" y="4740011"/>
              <a:ext cx="2044057" cy="353719"/>
            </a:xfrm>
            <a:prstGeom prst="rect">
              <a:avLst/>
            </a:prstGeom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33873"/>
                </a:buClr>
                <a:buFont typeface="Wingdings" pitchFamily="2" charset="2"/>
                <a:buNone/>
              </a:pPr>
              <a:r>
                <a:rPr lang="en-US" sz="500" u="none" dirty="0" smtClean="0">
                  <a:solidFill>
                    <a:srgbClr val="A6A6A6"/>
                  </a:solidFill>
                  <a:cs typeface="Arial" pitchFamily="34" charset="0"/>
                </a:rPr>
                <a:t>PROPRIETARY INFORMATION. </a:t>
              </a:r>
            </a:p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3387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500" u="none" spc="0" dirty="0" smtClean="0">
                  <a:solidFill>
                    <a:srgbClr val="A6A6A6"/>
                  </a:solidFill>
                  <a:cs typeface="Arial" pitchFamily="34" charset="0"/>
                </a:rPr>
                <a:t>© HID Global Corporation/ASSA ABLOY AB. All rights reserved. </a:t>
              </a:r>
              <a:br>
                <a:rPr lang="en-US" sz="500" u="none" spc="0" dirty="0" smtClean="0">
                  <a:solidFill>
                    <a:srgbClr val="A6A6A6"/>
                  </a:solidFill>
                  <a:cs typeface="Arial" pitchFamily="34" charset="0"/>
                </a:rPr>
              </a:br>
              <a:endParaRPr lang="en-US" sz="500" u="none" spc="0" dirty="0" smtClean="0">
                <a:solidFill>
                  <a:srgbClr val="A6A6A6"/>
                </a:solidFill>
                <a:cs typeface="Arial" pitchFamily="34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3387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en-US" sz="500" u="none" dirty="0" smtClean="0">
                  <a:solidFill>
                    <a:srgbClr val="A6A6A6"/>
                  </a:solidFill>
                  <a:cs typeface="Arial" pitchFamily="34" charset="0"/>
                </a:rPr>
                <a:t>An ASSA ABLOY Group brand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34626" y="5024284"/>
              <a:ext cx="469392" cy="64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907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12400"/>
            <a:ext cx="9144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ASSA ABLOY is the global leader in door opening solutions, dedicated to satisfying end-user needs for security, safety and convenience</a:t>
            </a:r>
            <a:endParaRPr kumimoji="0" lang="en-US" sz="2000" b="0" i="0" u="none" strike="noStrike" cap="none" spc="-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0" name="Picture 2" descr="tagline_black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5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762800"/>
            <a:ext cx="9144000" cy="38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" y="2876400"/>
            <a:ext cx="8856000" cy="970829"/>
          </a:xfrm>
          <a:solidFill>
            <a:schemeClr val="accent1">
              <a:alpha val="80000"/>
            </a:schemeClr>
          </a:solidFill>
        </p:spPr>
        <p:txBody>
          <a:bodyPr lIns="288000" tIns="108000" rIns="288000" bIns="0" anchor="b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" y="3848400"/>
            <a:ext cx="8856000" cy="720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288000" rIns="288000" bIns="10800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br>
              <a:rPr lang="en-US" dirty="0" smtClean="0"/>
            </a:br>
            <a:r>
              <a:rPr lang="en-US" dirty="0" smtClean="0"/>
              <a:t>May be 2 rows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auto">
          <a:xfrm>
            <a:off x="325041" y="317834"/>
            <a:ext cx="5111055" cy="6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45720" rIns="180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-6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pitchFamily="34" charset="0"/>
              </a:rPr>
              <a:t>ASSA ABLOY is the global leader in door opening solutions, dedicated to satisfying end-user needs for security, safety and convenience</a:t>
            </a:r>
            <a:endParaRPr kumimoji="0" lang="en-US" sz="2000" b="0" i="0" u="none" strike="noStrike" cap="none" spc="-6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0" name="Picture 2" descr="tagline_black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491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120587"/>
            <a:ext cx="7920000" cy="10800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204057"/>
            <a:ext cx="7920000" cy="1134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46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2000" y="1201500"/>
            <a:ext cx="7920000" cy="3132000"/>
          </a:xfr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00" y="1201500"/>
            <a:ext cx="3780000" cy="31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1800" dirty="0" smtClean="0"/>
            </a:lvl1pPr>
            <a:lvl2pPr>
              <a:defRPr sz="1600"/>
            </a:lvl2pPr>
            <a:lvl3pPr>
              <a:defRPr lang="en-US" sz="1400" dirty="0" smtClean="0"/>
            </a:lvl3pPr>
            <a:lvl4pPr>
              <a:defRPr sz="1200"/>
            </a:lvl4pPr>
            <a:lvl5pPr>
              <a:defRPr lang="en-US" sz="1000" dirty="0" smtClean="0"/>
            </a:lvl5pPr>
            <a:lvl7pPr>
              <a:defRPr lang="en-US" dirty="0" smtClean="0"/>
            </a:lvl7pPr>
            <a:lvl9pPr>
              <a:defRPr lang="en-US" dirty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440" y="1200150"/>
            <a:ext cx="3780000" cy="31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0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6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405000"/>
            <a:ext cx="7920000" cy="675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2000" y="1201500"/>
            <a:ext cx="7920000" cy="313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8238" y="4837554"/>
            <a:ext cx="1080000" cy="189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ctr">
              <a:defRPr sz="800" b="1">
                <a:solidFill>
                  <a:schemeClr val="accent2"/>
                </a:solidFill>
              </a:defRPr>
            </a:lvl1pPr>
          </a:lstStyle>
          <a:p>
            <a:fld id="{FF60A3C3-2789-4AAC-B9FC-ED958E583E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4837555"/>
            <a:ext cx="2160000" cy="189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A4D6B12A-5800-403E-961A-ECA28888C93F}" type="datetimeFigureOut">
              <a:rPr lang="en-US" smtClean="0"/>
              <a:pPr/>
              <a:t>12/6/2016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000" y="189000"/>
            <a:ext cx="7920000" cy="162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en-US" sz="800" b="1" dirty="0">
                <a:solidFill>
                  <a:schemeClr val="accent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11510" y="-243389"/>
            <a:ext cx="24368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ASSA ABLOY. All rights reserved</a:t>
            </a:r>
            <a:endParaRPr lang="en-US" sz="9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4712400"/>
            <a:chOff x="0" y="0"/>
            <a:chExt cx="9144000" cy="47124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144000" cy="471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9000000" y="0"/>
              <a:ext cx="144000" cy="471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4568400"/>
              <a:ext cx="9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2446" y="187448"/>
            <a:ext cx="720080" cy="283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251" y="4859228"/>
            <a:ext cx="942404" cy="130139"/>
          </a:xfrm>
          <a:prstGeom prst="rect">
            <a:avLst/>
          </a:prstGeom>
        </p:spPr>
      </p:pic>
      <p:pic>
        <p:nvPicPr>
          <p:cNvPr id="25" name="Picture 2" descr="tagline_black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894" y="4889679"/>
            <a:ext cx="1993385" cy="12858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049439" y="4549907"/>
            <a:ext cx="3045123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33873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500" b="0" i="0" u="none" strike="noStrike" baseline="0" dirty="0" smtClean="0">
                <a:solidFill>
                  <a:schemeClr val="bg1"/>
                </a:solidFill>
                <a:latin typeface="Geneva"/>
              </a:rPr>
              <a:t>PROPRIETARY INFORMATION. Do not reproduce, distribute, or disclose. No unauthorized use.</a:t>
            </a: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5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1" r:id="rId3"/>
    <p:sldLayoutId id="2147483668" r:id="rId4"/>
    <p:sldLayoutId id="2147483669" r:id="rId5"/>
    <p:sldLayoutId id="2147483672" r:id="rId6"/>
    <p:sldLayoutId id="2147483671" r:id="rId7"/>
    <p:sldLayoutId id="2147483662" r:id="rId8"/>
    <p:sldLayoutId id="2147483664" r:id="rId9"/>
    <p:sldLayoutId id="2147483665" r:id="rId10"/>
    <p:sldLayoutId id="2147483666" r:id="rId11"/>
    <p:sldLayoutId id="2147483667" r:id="rId12"/>
    <p:sldLayoutId id="2147483670" r:id="rId13"/>
    <p:sldLayoutId id="2147483675" r:id="rId14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8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8000"/>
        </a:lnSpc>
        <a:spcBef>
          <a:spcPts val="800"/>
        </a:spcBef>
        <a:buFont typeface="Arial" panose="020B0604020202020204" pitchFamily="34" charset="0"/>
        <a:buChar char="–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268288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–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70000" algn="l" defTabSz="914400" rtl="0" eaLnBrk="1" latinLnBrk="0" hangingPunct="1">
        <a:lnSpc>
          <a:spcPct val="108000"/>
        </a:lnSpc>
        <a:spcBef>
          <a:spcPts val="500"/>
        </a:spcBef>
        <a:buFont typeface="Arial" panose="020B0604020202020204" pitchFamily="34" charset="0"/>
        <a:buChar char="»"/>
        <a:defRPr lang="en-US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31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42.pn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jpeg"/><Relationship Id="rId11" Type="http://schemas.openxmlformats.org/officeDocument/2006/relationships/image" Target="../media/image61.jpeg"/><Relationship Id="rId5" Type="http://schemas.openxmlformats.org/officeDocument/2006/relationships/image" Target="../media/image29.png"/><Relationship Id="rId10" Type="http://schemas.openxmlformats.org/officeDocument/2006/relationships/image" Target="../media/image60.png"/><Relationship Id="rId4" Type="http://schemas.openxmlformats.org/officeDocument/2006/relationships/image" Target="../media/image31.png"/><Relationship Id="rId9" Type="http://schemas.openxmlformats.org/officeDocument/2006/relationships/image" Target="../media/image59.png"/><Relationship Id="rId1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gordeev@hidglobal.com" TargetMode="External"/><Relationship Id="rId7" Type="http://schemas.openxmlformats.org/officeDocument/2006/relationships/hyperlink" Target="http://www.hidglobal.com/training" TargetMode="External"/><Relationship Id="rId2" Type="http://schemas.openxmlformats.org/officeDocument/2006/relationships/hyperlink" Target="mailto:aumnov@hidglobal.com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hidglobal.ru/documents" TargetMode="External"/><Relationship Id="rId5" Type="http://schemas.openxmlformats.org/officeDocument/2006/relationships/hyperlink" Target="http://www.hidglobal.ru/" TargetMode="External"/><Relationship Id="rId4" Type="http://schemas.openxmlformats.org/officeDocument/2006/relationships/hyperlink" Target="http://www.hidglobal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0" y="2876400"/>
            <a:ext cx="8856000" cy="970829"/>
          </a:xfrm>
        </p:spPr>
        <p:txBody>
          <a:bodyPr/>
          <a:lstStyle/>
          <a:p>
            <a:r>
              <a:rPr lang="ru-RU" dirty="0"/>
              <a:t>Технология SEOS как основа наиболее безопасной и современной СКУД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" y="3848400"/>
            <a:ext cx="8856000" cy="724608"/>
          </a:xfrm>
        </p:spPr>
        <p:txBody>
          <a:bodyPr/>
          <a:lstStyle/>
          <a:p>
            <a:r>
              <a:rPr lang="ru-RU" dirty="0" smtClean="0"/>
              <a:t>Алексей Умнов</a:t>
            </a:r>
          </a:p>
          <a:p>
            <a:r>
              <a:rPr lang="ru-RU" dirty="0" smtClean="0"/>
              <a:t>2 марта 2016 года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5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Первое поколение</a:t>
            </a:r>
            <a:r>
              <a:rPr lang="en-US" sz="2200" dirty="0" smtClean="0"/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125кГц </a:t>
            </a:r>
            <a:r>
              <a:rPr lang="en-US" sz="2200" dirty="0" smtClean="0"/>
              <a:t>Proximity – No Encryption</a:t>
            </a:r>
            <a:endParaRPr lang="en-GB" sz="2200" dirty="0"/>
          </a:p>
        </p:txBody>
      </p:sp>
      <p:pic>
        <p:nvPicPr>
          <p:cNvPr id="4" name="Picture 3" descr="proxcard_plus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92" y="1566672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v2000-evo_cropp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763313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44"/>
          <p:cNvGrpSpPr/>
          <p:nvPr/>
        </p:nvGrpSpPr>
        <p:grpSpPr>
          <a:xfrm>
            <a:off x="5519058" y="1784387"/>
            <a:ext cx="2286000" cy="685800"/>
            <a:chOff x="5486400" y="2819400"/>
            <a:chExt cx="2286000" cy="685800"/>
          </a:xfrm>
        </p:grpSpPr>
        <p:grpSp>
          <p:nvGrpSpPr>
            <p:cNvPr id="7" name="Group 42"/>
            <p:cNvGrpSpPr/>
            <p:nvPr/>
          </p:nvGrpSpPr>
          <p:grpSpPr>
            <a:xfrm>
              <a:off x="5486400" y="2819400"/>
              <a:ext cx="2286000" cy="324009"/>
              <a:chOff x="5486400" y="2819400"/>
              <a:chExt cx="2286000" cy="3240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096000" y="28194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3" name="Picture 12" descr="proxpro_blk_5355_5352_53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4028" y="1566994"/>
            <a:ext cx="1828572" cy="18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2174040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10111101100100110100101000</a:t>
            </a:r>
            <a:endParaRPr lang="en-US" sz="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192050" y="2073946"/>
            <a:ext cx="73152" cy="73152"/>
          </a:xfrm>
          <a:prstGeom prst="ellipse">
            <a:avLst/>
          </a:prstGeom>
          <a:solidFill>
            <a:srgbClr val="00B050"/>
          </a:solidFill>
          <a:ln w="15875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eaLnBrk="0" hangingPunct="0"/>
            <a:endParaRPr lang="en-US" dirty="0"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.38333 -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-1.11111E-6 L 0.79167 -1.1111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ru-RU" dirty="0" smtClean="0"/>
              <a:t>-ое </a:t>
            </a:r>
            <a:r>
              <a:rPr lang="ru-RU" dirty="0"/>
              <a:t>поколение</a:t>
            </a:r>
            <a:r>
              <a:rPr lang="en-US" dirty="0" smtClean="0"/>
              <a:t>:</a:t>
            </a:r>
            <a:r>
              <a:rPr lang="ru-RU" dirty="0" smtClean="0"/>
              <a:t> карты и считыватели </a:t>
            </a:r>
            <a:r>
              <a:rPr lang="en-US" dirty="0" err="1" smtClean="0"/>
              <a:t>iCLASS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Частота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13,56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МГц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разных приложений - защищённая область памяти, разбитая на независимые области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 СКУД хранится в открытом виде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Взаимная аутентификация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иверсификационные ключи длиной 8 байт)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Конкурирующие технологии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Mifare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Classic,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Legic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5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Второе поколение</a:t>
            </a:r>
            <a:r>
              <a:rPr lang="en-US" sz="2200" dirty="0" smtClean="0"/>
              <a:t>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Смарт-карта 13,56МГц с памятью – </a:t>
            </a:r>
            <a:r>
              <a:rPr lang="en-US" sz="2200" dirty="0" smtClean="0"/>
              <a:t>Card Encryption</a:t>
            </a:r>
            <a:endParaRPr lang="en-GB" dirty="0"/>
          </a:p>
        </p:txBody>
      </p:sp>
      <p:pic>
        <p:nvPicPr>
          <p:cNvPr id="4" name="Picture 3" descr="proxcard_plus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92" y="1615440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v2000-evo_cropp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812081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44"/>
          <p:cNvGrpSpPr/>
          <p:nvPr/>
        </p:nvGrpSpPr>
        <p:grpSpPr>
          <a:xfrm>
            <a:off x="5105400" y="1844040"/>
            <a:ext cx="2667000" cy="685800"/>
            <a:chOff x="5486400" y="2819400"/>
            <a:chExt cx="2286000" cy="685800"/>
          </a:xfrm>
        </p:grpSpPr>
        <p:grpSp>
          <p:nvGrpSpPr>
            <p:cNvPr id="7" name="Group 42"/>
            <p:cNvGrpSpPr/>
            <p:nvPr/>
          </p:nvGrpSpPr>
          <p:grpSpPr>
            <a:xfrm>
              <a:off x="5486400" y="2819400"/>
              <a:ext cx="2286000" cy="324009"/>
              <a:chOff x="5486400" y="2819400"/>
              <a:chExt cx="2286000" cy="3240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096000" y="28194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3" name="Picture 12" descr="proxpro_blk_5355_5352_53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4028" y="1615762"/>
            <a:ext cx="1828572" cy="18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2400" y="222280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10111101100100110100101000</a:t>
            </a:r>
            <a:endParaRPr lang="en-US" sz="9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1" descr="loc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2725176"/>
            <a:ext cx="180811" cy="26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28800" y="2558415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cs typeface="Arial" panose="020B0604020202020204" pitchFamily="34" charset="0"/>
              </a:rPr>
              <a:t>18B97EF6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10025" y="2558415"/>
            <a:ext cx="1171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cs typeface="Arial" panose="020B0604020202020204" pitchFamily="34" charset="0"/>
              </a:rPr>
              <a:t>28D97EFB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5606" y="2555709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cs typeface="Arial" panose="020B0604020202020204" pitchFamily="34" charset="0"/>
              </a:rPr>
              <a:t>48B95EFD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5425" y="2536681"/>
            <a:ext cx="10699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cs typeface="Arial" panose="020B0604020202020204" pitchFamily="34" charset="0"/>
              </a:rPr>
              <a:t>A8D97EFC</a:t>
            </a:r>
          </a:p>
        </p:txBody>
      </p:sp>
      <p:pic>
        <p:nvPicPr>
          <p:cNvPr id="24" name="Picture 23" descr="unloc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798" y="2725159"/>
            <a:ext cx="249394" cy="23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 bwMode="auto">
          <a:xfrm>
            <a:off x="4242816" y="1630680"/>
            <a:ext cx="822960" cy="548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4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.38333 -1.11111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3 -1.11111E-6 L 0.79167 -1.11111E-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 -1.1111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0.00487 L -0.00312 -0.0048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3-е </a:t>
            </a:r>
            <a:r>
              <a:rPr lang="ru-RU" dirty="0"/>
              <a:t>поколение</a:t>
            </a:r>
            <a:r>
              <a:rPr lang="en-US" dirty="0" smtClean="0"/>
              <a:t>: </a:t>
            </a:r>
            <a:r>
              <a:rPr lang="en-US" dirty="0" err="1" smtClean="0"/>
              <a:t>iCLASS</a:t>
            </a:r>
            <a:r>
              <a:rPr lang="ru-RU" dirty="0" smtClean="0"/>
              <a:t> </a:t>
            </a:r>
            <a:r>
              <a:rPr lang="en-US" dirty="0" smtClean="0"/>
              <a:t>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считыватель добавлен специальный модуль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 СКУД хранится в виде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SIO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(ключ шифрования 16 байт + ключ для цифровой подписи 12 байт)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Многоуровневая аутентификация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5605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Identity Object (SIO)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000" y="1201500"/>
            <a:ext cx="5547500" cy="3132000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Безопасный объект идентификационных данных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усиливает безопасность существующих идентификационных технологий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SIO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добавляет дополнительный слой защиты в добавлении к тем, которые обеспечиваются технологией носителя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SIO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можно записать практически в любой носитель с памятью.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SIO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может храниться на картах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MIFARE Classic,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DESFire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EV1,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мобильных устройствах, оснащённых хранилищем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 descr="SIO-logo-3D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0" y="1374676"/>
            <a:ext cx="2290564" cy="229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7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 себя представляет </a:t>
            </a:r>
            <a:r>
              <a:rPr lang="en-US" dirty="0" smtClean="0"/>
              <a:t>SIO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40100" y="1201500"/>
            <a:ext cx="5676900" cy="3132000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это модель представления данных, благодаря применению которой создаётся дополнительный уровень безопасности для защиты чувствительной информации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Шифрование, основанное на использовании открытых стандартов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Цифровая подпись для удостоверения доверенного источника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Привязка к уникальному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носителя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Примеры чувствительной информации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идентификатор для СКУД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биометрический шаблон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кошелек и т.д.</a:t>
            </a:r>
          </a:p>
          <a:p>
            <a:r>
              <a:rPr lang="en-GB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SIO –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 сердцевина платформы </a:t>
            </a:r>
            <a:r>
              <a:rPr lang="en-GB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GB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обеспечивающий повышенную безопасность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0" y="1281512"/>
            <a:ext cx="2847974" cy="283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IO-logo-3D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1" y="1509184"/>
            <a:ext cx="2258513" cy="22585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5838" y="3705801"/>
            <a:ext cx="18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ID: 356465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09210" y="2001800"/>
            <a:ext cx="1854614" cy="988131"/>
          </a:xfrm>
          <a:prstGeom prst="roundRect">
            <a:avLst/>
          </a:prstGeom>
          <a:solidFill>
            <a:srgbClr val="D31245">
              <a:alpha val="6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481" y="2190522"/>
            <a:ext cx="18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UID: 82198823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ID: 356465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Signature: E5L9KFD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 себя представляет </a:t>
            </a:r>
            <a:r>
              <a:rPr lang="en-US" dirty="0" smtClean="0"/>
              <a:t>SIO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9061" y="1193118"/>
            <a:ext cx="8166100" cy="120998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SIO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лучшие практики по созданию многоуровневой безопасности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Шифрование информации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Цифровая подпись информации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Привязка к выбранному носителю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1" y="2315341"/>
            <a:ext cx="2211836" cy="22118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" y="2500795"/>
            <a:ext cx="1841715" cy="1841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0" y="2668671"/>
            <a:ext cx="1505177" cy="1505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86" y="2806907"/>
            <a:ext cx="1203306" cy="12033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23822" y="3459863"/>
            <a:ext cx="2347005" cy="603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Шифрование</a:t>
            </a:r>
            <a:r>
              <a:rPr lang="en-GB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(AES128)</a:t>
            </a:r>
            <a:endParaRPr lang="en-GB" sz="1200" dirty="0">
              <a:solidFill>
                <a:srgbClr val="0014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08800" y="2924748"/>
            <a:ext cx="2614513" cy="61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подпись (</a:t>
            </a:r>
            <a:r>
              <a:rPr lang="en-US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CMAC 96</a:t>
            </a:r>
            <a:r>
              <a:rPr lang="ru-RU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solidFill>
                <a:srgbClr val="0014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23822" y="2494707"/>
            <a:ext cx="1762578" cy="424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</a:t>
            </a:r>
            <a:r>
              <a:rPr lang="en-US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1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носителю</a:t>
            </a:r>
            <a:endParaRPr lang="en-GB" sz="1200" dirty="0">
              <a:solidFill>
                <a:srgbClr val="0014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28092" y="3761620"/>
            <a:ext cx="13957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95896" y="3234499"/>
            <a:ext cx="11129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66327" y="2706771"/>
            <a:ext cx="12424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Третье поколение</a:t>
            </a:r>
            <a:r>
              <a:rPr lang="en-US" sz="2200" dirty="0" smtClean="0"/>
              <a:t>: </a:t>
            </a:r>
            <a:r>
              <a:rPr lang="ru-RU" sz="2200" dirty="0" smtClean="0"/>
              <a:t>Смарт-карта </a:t>
            </a:r>
            <a:r>
              <a:rPr lang="ru-RU" sz="2200" dirty="0"/>
              <a:t>13,56МГц с памятью – </a:t>
            </a:r>
            <a:r>
              <a:rPr lang="en-US" sz="2200" dirty="0"/>
              <a:t>Card </a:t>
            </a:r>
            <a:r>
              <a:rPr lang="en-US" sz="2200" dirty="0" smtClean="0"/>
              <a:t>Encryption</a:t>
            </a:r>
            <a:r>
              <a:rPr lang="ru-RU" sz="2200" dirty="0" smtClean="0"/>
              <a:t> + </a:t>
            </a:r>
            <a:r>
              <a:rPr lang="en-US" sz="2200" dirty="0" smtClean="0"/>
              <a:t>Secure Identity Object (SIO)</a:t>
            </a:r>
            <a:endParaRPr lang="en-GB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5517" y="379464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1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UID:  10111101100100110100101000</a:t>
            </a:r>
          </a:p>
          <a:p>
            <a:pPr algn="ctr"/>
            <a:r>
              <a:rPr lang="en-US" sz="800" b="1" dirty="0" smtClean="0">
                <a:solidFill>
                  <a:srgbClr val="001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ID:  356465</a:t>
            </a:r>
          </a:p>
          <a:p>
            <a:pPr algn="ctr"/>
            <a:r>
              <a:rPr lang="en-US" sz="800" b="1" dirty="0" smtClean="0">
                <a:solidFill>
                  <a:srgbClr val="001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Signature:  E5L9KFD</a:t>
            </a:r>
            <a:endParaRPr lang="en-US" sz="700" b="1" dirty="0">
              <a:solidFill>
                <a:srgbClr val="001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proxcard_plus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92" y="1603248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v2000-evo_cropp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799889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44"/>
          <p:cNvGrpSpPr/>
          <p:nvPr/>
        </p:nvGrpSpPr>
        <p:grpSpPr>
          <a:xfrm>
            <a:off x="5105400" y="1831848"/>
            <a:ext cx="2667000" cy="685800"/>
            <a:chOff x="5486400" y="2819400"/>
            <a:chExt cx="2286000" cy="685800"/>
          </a:xfrm>
        </p:grpSpPr>
        <p:grpSp>
          <p:nvGrpSpPr>
            <p:cNvPr id="8" name="Group 42"/>
            <p:cNvGrpSpPr/>
            <p:nvPr/>
          </p:nvGrpSpPr>
          <p:grpSpPr>
            <a:xfrm>
              <a:off x="5486400" y="2819400"/>
              <a:ext cx="2286000" cy="324009"/>
              <a:chOff x="5486400" y="2819400"/>
              <a:chExt cx="2286000" cy="32400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96000" y="28194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4" name="Picture 13" descr="proxpro_blk_5355_5352_53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28" y="1554480"/>
            <a:ext cx="1345834" cy="19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2400" y="2210616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  <a:cs typeface="Arial" panose="020B0604020202020204" pitchFamily="34" charset="0"/>
              </a:rPr>
              <a:t>47 93 AF 1B ED 7D </a:t>
            </a:r>
            <a:endParaRPr lang="en-US" sz="9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1" descr="loc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83310" y="2593857"/>
            <a:ext cx="271216" cy="39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14481" y="2546223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18B97EF618B97EF6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57625" y="2545836"/>
            <a:ext cx="2238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28D97EFB28D97EFB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00192" y="2543541"/>
            <a:ext cx="1981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48B95EFD48B95EFD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90865" y="2539382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A8D97EFCA8D97EFC</a:t>
            </a:r>
          </a:p>
        </p:txBody>
      </p:sp>
      <p:pic>
        <p:nvPicPr>
          <p:cNvPr id="25" name="Picture 24" descr="unloc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8709" y="2593848"/>
            <a:ext cx="374091" cy="3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 bwMode="auto">
          <a:xfrm>
            <a:off x="4242816" y="1618488"/>
            <a:ext cx="822960" cy="548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48296" y="2441448"/>
            <a:ext cx="42838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657600" y="221284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10111101100100110100101000</a:t>
            </a:r>
          </a:p>
        </p:txBody>
      </p:sp>
      <p:pic>
        <p:nvPicPr>
          <p:cNvPr id="29" name="Picture 28" descr="sio-red-dot-blank-4color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382" y="3540494"/>
            <a:ext cx="969968" cy="9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5319E-6 L -0.00833 -0.255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500"/>
                            </p:stCondLst>
                            <p:childTnLst>
                              <p:par>
                                <p:cTn id="1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.38333 -1.1111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834 2.22222E-6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 -1.11111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54 -0.00487 L -0.00312 -0.00487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00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5" grpId="0"/>
      <p:bldP spid="15" grpId="1"/>
      <p:bldP spid="15" grpId="2"/>
      <p:bldP spid="15" grpId="3"/>
      <p:bldP spid="15" grpId="4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6" grpId="0" animBg="1"/>
      <p:bldP spid="26" grpId="1" animBg="1"/>
      <p:bldP spid="28" grpId="0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4-ое </a:t>
            </a:r>
            <a:r>
              <a:rPr lang="ru-RU" dirty="0"/>
              <a:t>поколение</a:t>
            </a:r>
            <a:r>
              <a:rPr lang="en-US" dirty="0" smtClean="0"/>
              <a:t>: </a:t>
            </a:r>
            <a:r>
              <a:rPr lang="ru-RU" dirty="0" smtClean="0"/>
              <a:t>технология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 СКУД хранится в виде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SIO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 одной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нескольких ячеек хранилища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Усиленная защита информации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ключей длиной 16 байт + ключи для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SIO,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динамический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CSN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Портируемость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Независимость от аппаратной платформы и коммуникационного интерфейса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Конкурирующие технологии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Desfire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EV1/EV2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хранилище </a:t>
            </a:r>
            <a:r>
              <a:rPr lang="en-US" dirty="0" err="1" smtClean="0"/>
              <a:t>Seos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1201500"/>
            <a:ext cx="5484000" cy="3132000"/>
          </a:xfrm>
        </p:spPr>
        <p:txBody>
          <a:bodyPr>
            <a:normAutofit fontScale="62500" lnSpcReduction="20000"/>
          </a:bodyPr>
          <a:lstStyle/>
          <a:p>
            <a:pPr lvl="0" fontAlgn="base">
              <a:lnSpc>
                <a:spcPct val="118000"/>
              </a:lnSpc>
              <a:spcAft>
                <a:spcPct val="0"/>
              </a:spcAft>
              <a:defRPr/>
            </a:pPr>
            <a:r>
              <a:rPr lang="ru-RU" dirty="0" smtClean="0"/>
              <a:t>Ядро </a:t>
            </a:r>
            <a:r>
              <a:rPr lang="en-US" dirty="0" err="1" smtClean="0"/>
              <a:t>Seos</a:t>
            </a:r>
            <a:r>
              <a:rPr lang="en-US" dirty="0" smtClean="0"/>
              <a:t> </a:t>
            </a:r>
            <a:r>
              <a:rPr lang="ru-RU" dirty="0" smtClean="0"/>
              <a:t>реализовано в виде программного приложения</a:t>
            </a:r>
            <a:endParaRPr lang="en-US" dirty="0"/>
          </a:p>
          <a:p>
            <a:pPr>
              <a:lnSpc>
                <a:spcPct val="118000"/>
              </a:lnSpc>
              <a:defRPr/>
            </a:pPr>
            <a:r>
              <a:rPr lang="ru-RU" dirty="0"/>
              <a:t>Выполняется на безопасной компьютерной платформе, такой как чип </a:t>
            </a:r>
            <a:r>
              <a:rPr lang="ru-RU" dirty="0" smtClean="0"/>
              <a:t>бесконтактной микропроцессорной смарт-карты</a:t>
            </a:r>
            <a:endParaRPr lang="en-US" dirty="0"/>
          </a:p>
          <a:p>
            <a:pPr lvl="0">
              <a:lnSpc>
                <a:spcPct val="118000"/>
              </a:lnSpc>
              <a:defRPr/>
            </a:pPr>
            <a:r>
              <a:rPr lang="ru-RU" dirty="0"/>
              <a:t>Управляет хранением и извлечением цифровых идентификаторов, таких как объекты </a:t>
            </a:r>
            <a:r>
              <a:rPr lang="en-US" dirty="0"/>
              <a:t>SIO</a:t>
            </a:r>
          </a:p>
          <a:p>
            <a:pPr marL="270000" lvl="1">
              <a:lnSpc>
                <a:spcPct val="11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/>
              <a:t>Возможность генерации одноразовых </a:t>
            </a:r>
            <a:r>
              <a:rPr lang="ru-RU" sz="2000" dirty="0" smtClean="0"/>
              <a:t>паролей </a:t>
            </a:r>
            <a:r>
              <a:rPr lang="en-US" sz="2000" dirty="0"/>
              <a:t>(Oath OTP)</a:t>
            </a:r>
          </a:p>
          <a:p>
            <a:pPr marL="270000" lvl="1">
              <a:lnSpc>
                <a:spcPct val="11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Потенциал </a:t>
            </a:r>
            <a:r>
              <a:rPr lang="ru-RU" sz="2000" dirty="0"/>
              <a:t>для </a:t>
            </a:r>
            <a:r>
              <a:rPr lang="ru-RU" sz="2000" dirty="0" smtClean="0"/>
              <a:t>хранения пароля доступа к компьютеру</a:t>
            </a:r>
          </a:p>
          <a:p>
            <a:pPr lvl="0" fontAlgn="base">
              <a:lnSpc>
                <a:spcPct val="118000"/>
              </a:lnSpc>
              <a:spcAft>
                <a:spcPct val="0"/>
              </a:spcAft>
              <a:defRPr/>
            </a:pPr>
            <a:r>
              <a:rPr lang="ru-RU" dirty="0" smtClean="0"/>
              <a:t>Постоянный </a:t>
            </a:r>
            <a:r>
              <a:rPr lang="ru-RU" dirty="0"/>
              <a:t>интерфейс (</a:t>
            </a:r>
            <a:r>
              <a:rPr lang="en-US" dirty="0"/>
              <a:t>“edge”</a:t>
            </a:r>
            <a:r>
              <a:rPr lang="ru-RU" dirty="0"/>
              <a:t>) вне зависимости от </a:t>
            </a:r>
            <a:r>
              <a:rPr lang="ru-RU" dirty="0" smtClean="0"/>
              <a:t>типа </a:t>
            </a:r>
            <a:r>
              <a:rPr lang="ru-RU" dirty="0"/>
              <a:t>компьютерной </a:t>
            </a:r>
            <a:r>
              <a:rPr lang="ru-RU" dirty="0" smtClean="0"/>
              <a:t>платформы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0" y="1119553"/>
            <a:ext cx="2353271" cy="32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" y="1180562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0" y="3256725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1" y="2221990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1921259" y="1798866"/>
            <a:ext cx="779642" cy="899261"/>
          </a:xfrm>
          <a:prstGeom prst="rightArrow">
            <a:avLst/>
          </a:prstGeom>
          <a:solidFill>
            <a:srgbClr val="A6A6A6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722" y="2012208"/>
            <a:ext cx="1357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b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1866899" y="3163213"/>
            <a:ext cx="834001" cy="899261"/>
          </a:xfrm>
          <a:prstGeom prst="rightArrow">
            <a:avLst/>
          </a:prstGeom>
          <a:solidFill>
            <a:srgbClr val="A6A6A6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1739" y="3403307"/>
            <a:ext cx="1037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b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17019" y="1330778"/>
            <a:ext cx="167763" cy="2781335"/>
          </a:xfrm>
          <a:prstGeom prst="roundRect">
            <a:avLst/>
          </a:prstGeom>
          <a:solidFill>
            <a:srgbClr val="00A0D0"/>
          </a:solidFill>
          <a:ln w="9525" cap="flat" cmpd="sng" algn="ctr">
            <a:solidFill>
              <a:srgbClr val="00A0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A0D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861" y="2315744"/>
            <a:ext cx="400110" cy="185854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Seos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edge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342" y="1909902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356465-1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582" y="2953815"/>
            <a:ext cx="8504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356465-2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393" y="3975559"/>
            <a:ext cx="8486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356465-3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1486" y="2377680"/>
            <a:ext cx="887256" cy="46093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Password: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Bobby123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3385113"/>
            <a:ext cx="519824" cy="4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sio-red-dot-blank-4colo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900" y="1282700"/>
            <a:ext cx="494594" cy="4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HID Prox до Seos: четыре поколения бесконтактных устройств от компании HID Global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безопасной идентификации (SIO) как основа защищённого хранения информации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при использовании Seos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решения, работающие на основе Seos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Считыватели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HID Global для плавного перехода на самую защищённую технологию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Как в хранилище хранилище </a:t>
            </a:r>
            <a:r>
              <a:rPr lang="en-US" sz="2200" dirty="0" err="1" smtClean="0"/>
              <a:t>Seos</a:t>
            </a:r>
            <a:r>
              <a:rPr lang="ru-RU" sz="2200" dirty="0" smtClean="0"/>
              <a:t> обеспечивается защита каждого идентификатора</a:t>
            </a:r>
            <a:r>
              <a:rPr lang="en-US" sz="2200" dirty="0" smtClean="0"/>
              <a:t>?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1201500"/>
            <a:ext cx="5484000" cy="3132000"/>
          </a:xfrm>
        </p:spPr>
        <p:txBody>
          <a:bodyPr>
            <a:normAutofit/>
          </a:bodyPr>
          <a:lstStyle/>
          <a:p>
            <a:pPr fontAlgn="base">
              <a:lnSpc>
                <a:spcPct val="118000"/>
              </a:lnSpc>
              <a:spcAft>
                <a:spcPct val="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Хранилище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состоит из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слотов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8000"/>
              </a:lnSpc>
              <a:spcAft>
                <a:spcPct val="0"/>
              </a:spcAft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получения идентификационных данных, хранящихся в слоте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считывающая система должна знать номер слота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аутентификационны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ключи доступа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0" y="1119553"/>
            <a:ext cx="2353271" cy="320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3" y="1180562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0" y="3256725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1" y="2221990"/>
            <a:ext cx="1255980" cy="95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1921259" y="1798866"/>
            <a:ext cx="779642" cy="899261"/>
          </a:xfrm>
          <a:prstGeom prst="rightArrow">
            <a:avLst/>
          </a:prstGeom>
          <a:solidFill>
            <a:srgbClr val="A6A6A6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1866899" y="3163213"/>
            <a:ext cx="834001" cy="899261"/>
          </a:xfrm>
          <a:prstGeom prst="rightArrow">
            <a:avLst/>
          </a:prstGeom>
          <a:solidFill>
            <a:srgbClr val="A6A6A6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17019" y="1330778"/>
            <a:ext cx="167763" cy="2781335"/>
          </a:xfrm>
          <a:prstGeom prst="roundRect">
            <a:avLst/>
          </a:prstGeom>
          <a:solidFill>
            <a:srgbClr val="00A0D0"/>
          </a:solidFill>
          <a:ln w="9525" cap="flat" cmpd="sng" algn="ctr">
            <a:solidFill>
              <a:srgbClr val="00A0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A0D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861" y="2315744"/>
            <a:ext cx="400110" cy="185854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Seos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edge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342" y="1909902"/>
            <a:ext cx="800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356465-1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582" y="2953815"/>
            <a:ext cx="8504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356465-2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393" y="3975559"/>
            <a:ext cx="8486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ID: 356465-3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81486" y="2377680"/>
            <a:ext cx="887256" cy="460937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Password:</a:t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Bobby123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3385113"/>
            <a:ext cx="519824" cy="47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sio-red-dot-blank-4colo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7900" y="1282700"/>
            <a:ext cx="494594" cy="49459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3" y="1260771"/>
            <a:ext cx="974959" cy="6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3" y="2316568"/>
            <a:ext cx="974959" cy="6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0" y="3339880"/>
            <a:ext cx="974959" cy="6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 descr="loc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782" y="1395809"/>
            <a:ext cx="255274" cy="369708"/>
          </a:xfrm>
          <a:prstGeom prst="rect">
            <a:avLst/>
          </a:prstGeom>
          <a:solidFill>
            <a:srgbClr val="C65205"/>
          </a:solidFill>
          <a:ln w="9525">
            <a:noFill/>
            <a:miter lim="800000"/>
            <a:headEnd/>
            <a:tailEnd/>
          </a:ln>
        </p:spPr>
      </p:pic>
      <p:pic>
        <p:nvPicPr>
          <p:cNvPr id="33" name="Picture 21" descr="loc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8564" y="3504190"/>
            <a:ext cx="255274" cy="3697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4" name="Picture 21" descr="lock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530" y="2448473"/>
            <a:ext cx="255274" cy="3697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1931739" y="3403307"/>
            <a:ext cx="1037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b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68722" y="2012208"/>
            <a:ext cx="1357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b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credential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Четвёртое </a:t>
            </a:r>
            <a:r>
              <a:rPr lang="ru-RU" sz="2000" dirty="0"/>
              <a:t>поколение</a:t>
            </a:r>
            <a:r>
              <a:rPr lang="en-US" sz="2000" dirty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Микропроцессорная смарт-карта </a:t>
            </a:r>
            <a:r>
              <a:rPr lang="ru-RU" sz="2000" dirty="0"/>
              <a:t>13,56МГц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Хранилище </a:t>
            </a:r>
            <a:r>
              <a:rPr lang="en-US" sz="2000" dirty="0" err="1" smtClean="0"/>
              <a:t>Seos</a:t>
            </a:r>
            <a:r>
              <a:rPr lang="en-US" sz="2000" dirty="0" smtClean="0"/>
              <a:t> + Secure </a:t>
            </a:r>
            <a:r>
              <a:rPr lang="en-US" sz="2000" dirty="0"/>
              <a:t>Identity Object (SIO)</a:t>
            </a:r>
            <a:endParaRPr lang="en-GB" sz="2000" dirty="0"/>
          </a:p>
        </p:txBody>
      </p:sp>
      <p:pic>
        <p:nvPicPr>
          <p:cNvPr id="4" name="Picture 3" descr="proxcard_plus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92" y="1612900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v2000-evo_cropp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809541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44"/>
          <p:cNvGrpSpPr/>
          <p:nvPr/>
        </p:nvGrpSpPr>
        <p:grpSpPr>
          <a:xfrm>
            <a:off x="5105400" y="1841500"/>
            <a:ext cx="2667000" cy="685800"/>
            <a:chOff x="5486400" y="2819400"/>
            <a:chExt cx="2286000" cy="685800"/>
          </a:xfrm>
        </p:grpSpPr>
        <p:grpSp>
          <p:nvGrpSpPr>
            <p:cNvPr id="7" name="Group 42"/>
            <p:cNvGrpSpPr/>
            <p:nvPr/>
          </p:nvGrpSpPr>
          <p:grpSpPr>
            <a:xfrm>
              <a:off x="5486400" y="2819400"/>
              <a:ext cx="2286000" cy="324009"/>
              <a:chOff x="5486400" y="2819400"/>
              <a:chExt cx="2286000" cy="324009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096000" y="28194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13" name="Picture 12" descr="proxpro_blk_5355_5352_535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28" y="1564132"/>
            <a:ext cx="1345834" cy="19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4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Четвёртое </a:t>
            </a:r>
            <a:r>
              <a:rPr lang="ru-RU" sz="2000" dirty="0"/>
              <a:t>поколение</a:t>
            </a:r>
            <a:r>
              <a:rPr lang="en-US" sz="2000" dirty="0"/>
              <a:t>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Микропроцессорная смарт-карта </a:t>
            </a:r>
            <a:r>
              <a:rPr lang="ru-RU" sz="2000" dirty="0"/>
              <a:t>13,56МГц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Хранилище </a:t>
            </a:r>
            <a:r>
              <a:rPr lang="en-US" sz="2000" dirty="0" err="1" smtClean="0"/>
              <a:t>Seos</a:t>
            </a:r>
            <a:r>
              <a:rPr lang="en-US" sz="2000" dirty="0" smtClean="0"/>
              <a:t> + Secure </a:t>
            </a:r>
            <a:r>
              <a:rPr lang="en-US" sz="2000" dirty="0"/>
              <a:t>Identity Object (SIO)</a:t>
            </a:r>
            <a:endParaRPr lang="en-GB" sz="2000" dirty="0"/>
          </a:p>
        </p:txBody>
      </p:sp>
      <p:pic>
        <p:nvPicPr>
          <p:cNvPr id="29" name="Picture 28" descr="proxcard_plus_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392" y="1778000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Seos Val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55" y="3517900"/>
            <a:ext cx="710744" cy="908109"/>
          </a:xfrm>
          <a:prstGeom prst="rect">
            <a:avLst/>
          </a:prstGeom>
        </p:spPr>
      </p:pic>
      <p:pic>
        <p:nvPicPr>
          <p:cNvPr id="31" name="Picture 30" descr="v2000-evo_cropped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1974641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44"/>
          <p:cNvGrpSpPr/>
          <p:nvPr/>
        </p:nvGrpSpPr>
        <p:grpSpPr>
          <a:xfrm>
            <a:off x="5105400" y="2082800"/>
            <a:ext cx="2667000" cy="609600"/>
            <a:chOff x="5486400" y="2895600"/>
            <a:chExt cx="2286000" cy="609600"/>
          </a:xfrm>
        </p:grpSpPr>
        <p:grpSp>
          <p:nvGrpSpPr>
            <p:cNvPr id="33" name="Group 42"/>
            <p:cNvGrpSpPr/>
            <p:nvPr/>
          </p:nvGrpSpPr>
          <p:grpSpPr>
            <a:xfrm>
              <a:off x="5486400" y="2895600"/>
              <a:ext cx="2286000" cy="247809"/>
              <a:chOff x="5486400" y="2895600"/>
              <a:chExt cx="2286000" cy="24780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096000" y="28956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39" name="Picture 38" descr="proxpro_blk_5355_5352_53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28" y="1729232"/>
            <a:ext cx="1345834" cy="19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Rectangle 43"/>
          <p:cNvSpPr/>
          <p:nvPr/>
        </p:nvSpPr>
        <p:spPr bwMode="auto">
          <a:xfrm>
            <a:off x="4242816" y="1793240"/>
            <a:ext cx="822960" cy="5486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otham Book" pitchFamily="50" charset="0"/>
              <a:ea typeface="ＭＳ Ｐゴシック" charset="0"/>
              <a:cs typeface="Gotham Book" pitchFamily="50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448296" y="2616200"/>
            <a:ext cx="42838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3657600" y="2387600"/>
            <a:ext cx="198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C00000"/>
                </a:solidFill>
                <a:cs typeface="Arial" panose="020B0604020202020204" pitchFamily="34" charset="0"/>
              </a:rPr>
              <a:t>10111101100100110100101000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2400" y="2385368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C00000"/>
                </a:solidFill>
                <a:cs typeface="Arial" panose="020B0604020202020204" pitchFamily="34" charset="0"/>
              </a:rPr>
              <a:t>47 93 AF 1B ED 7D </a:t>
            </a:r>
            <a:endParaRPr lang="en-US" sz="9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48" name="Picture 2" descr="C:\Users\jlovelock.CORP\AppData\Local\Microsoft\Windows\Temporary Internet Files\Content.IE5\M0XUH1VO\MC900383836[2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97200"/>
            <a:ext cx="475488" cy="37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sio-red-dot-blank-4color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9800" y="2235200"/>
            <a:ext cx="152400" cy="152400"/>
          </a:xfrm>
          <a:prstGeom prst="rect">
            <a:avLst/>
          </a:prstGeom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57625" y="2616200"/>
            <a:ext cx="2238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28D97EFB28D97EFB</a:t>
            </a:r>
          </a:p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48B95EFD48B95EFD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76400" y="26162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48B95EFD48B95EFD</a:t>
            </a:r>
          </a:p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28D97EFB28D97EFB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00" y="26162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A8D97EFCA8D97EFC</a:t>
            </a:r>
          </a:p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18B97EF618B97EF6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676400" y="26162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18B97EF618B97EF6</a:t>
            </a:r>
          </a:p>
          <a:p>
            <a:r>
              <a:rPr lang="en-US" sz="1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A8D97EFCA8D97EFC</a:t>
            </a:r>
          </a:p>
        </p:txBody>
      </p:sp>
    </p:spTree>
    <p:extLst>
      <p:ext uri="{BB962C8B-B14F-4D97-AF65-F5344CB8AC3E}">
        <p14:creationId xmlns:p14="http://schemas.microsoft.com/office/powerpoint/2010/main" val="26372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266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2662 L 0.13889 -0.266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14167 -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427 -0.0013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.38333 -1.11111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40834 2.22222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1.11111E-6 L 0 -1.11111E-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2662 L -0.01945 -0.266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/>
      <p:bldP spid="46" grpId="1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b="25139"/>
          <a:stretch/>
        </p:blipFill>
        <p:spPr bwMode="auto">
          <a:xfrm>
            <a:off x="3086100" y="2616200"/>
            <a:ext cx="998474" cy="4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 smtClean="0"/>
              <a:t>Различные форм-факторы микропроцессорных устройств для хранилища </a:t>
            </a:r>
            <a:r>
              <a:rPr lang="en-US" sz="2200" dirty="0" err="1" smtClean="0"/>
              <a:t>Seos</a:t>
            </a:r>
            <a:endParaRPr lang="en-GB" sz="2200" dirty="0"/>
          </a:p>
        </p:txBody>
      </p:sp>
      <p:pic>
        <p:nvPicPr>
          <p:cNvPr id="31" name="Picture 30" descr="v2000-evo_cropped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974641"/>
            <a:ext cx="1131828" cy="143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44"/>
          <p:cNvGrpSpPr/>
          <p:nvPr/>
        </p:nvGrpSpPr>
        <p:grpSpPr>
          <a:xfrm>
            <a:off x="5105400" y="2082800"/>
            <a:ext cx="2667000" cy="609600"/>
            <a:chOff x="5486400" y="2895600"/>
            <a:chExt cx="2286000" cy="609600"/>
          </a:xfrm>
        </p:grpSpPr>
        <p:grpSp>
          <p:nvGrpSpPr>
            <p:cNvPr id="33" name="Group 42"/>
            <p:cNvGrpSpPr/>
            <p:nvPr/>
          </p:nvGrpSpPr>
          <p:grpSpPr>
            <a:xfrm>
              <a:off x="5486400" y="2895600"/>
              <a:ext cx="2286000" cy="247809"/>
              <a:chOff x="5486400" y="2895600"/>
              <a:chExt cx="2286000" cy="24780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6096000" y="2895600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Data 0</a:t>
                </a:r>
                <a:endParaRPr lang="en-US" sz="1000" b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>
                <a:off x="5486400" y="31418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oup 43"/>
            <p:cNvGrpSpPr/>
            <p:nvPr/>
          </p:nvGrpSpPr>
          <p:grpSpPr>
            <a:xfrm>
              <a:off x="5486400" y="3218021"/>
              <a:ext cx="2286000" cy="287179"/>
              <a:chOff x="5486400" y="3218021"/>
              <a:chExt cx="2286000" cy="287179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096000" y="3258979"/>
                <a:ext cx="1066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bg2"/>
                    </a:solidFill>
                    <a:cs typeface="Arial" panose="020B0604020202020204" pitchFamily="34" charset="0"/>
                  </a:rPr>
                  <a:t>Data 1</a:t>
                </a:r>
                <a:endParaRPr lang="en-US" sz="1000" b="1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5486400" y="3218021"/>
                <a:ext cx="22860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pic>
        <p:nvPicPr>
          <p:cNvPr id="28" name="Picture 27" descr="proxcard_plus_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392" y="1778000"/>
            <a:ext cx="1829217" cy="1829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4" descr="HP ElitePad 900 D3H88UT Tablet - Intel Atom Z2760 1.8GHz, 2GB Memory, 32GB eMMC, 10.1&quot; Multi-Touch, Windows 8 Pro 32-bit, WiFi, Dual Webcams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/>
          <a:stretch/>
        </p:blipFill>
        <p:spPr bwMode="auto">
          <a:xfrm>
            <a:off x="2481019" y="1943101"/>
            <a:ext cx="705765" cy="5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proxpro_blk_5355_5352_535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28" y="1729232"/>
            <a:ext cx="1345834" cy="19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 descr="C:\Users\dhebert\AppData\Local\Temp\notesFFF692\Screenshot 20 HI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1799" y="1270000"/>
            <a:ext cx="281353" cy="558062"/>
          </a:xfrm>
          <a:prstGeom prst="rect">
            <a:avLst/>
          </a:prstGeom>
          <a:noFill/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987" y="2540000"/>
            <a:ext cx="441361" cy="64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7" descr="http://gadgets4guys.com/wp-content/uploads/2013/07/NFC-Ring-600x40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5910" y="3340099"/>
            <a:ext cx="600990" cy="400659"/>
          </a:xfrm>
          <a:prstGeom prst="rect">
            <a:avLst/>
          </a:prstGeom>
          <a:noFill/>
        </p:spPr>
      </p:pic>
      <p:pic>
        <p:nvPicPr>
          <p:cNvPr id="59" name="Picture 9" descr="https://encrypted-tbn2.gstatic.com/images?q=tbn:ANd9GcSyPp_SS64c0oInAQ8dlqWTOx5kNBJFskL2wXukCRgrqpe_zjX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0510" y="3984924"/>
            <a:ext cx="600990" cy="430899"/>
          </a:xfrm>
          <a:prstGeom prst="rect">
            <a:avLst/>
          </a:prstGeom>
          <a:noFill/>
        </p:spPr>
      </p:pic>
      <p:cxnSp>
        <p:nvCxnSpPr>
          <p:cNvPr id="60" name="Straight Arrow Connector 59"/>
          <p:cNvCxnSpPr>
            <a:stCxn id="68" idx="3"/>
            <a:endCxn id="56" idx="1"/>
          </p:cNvCxnSpPr>
          <p:nvPr/>
        </p:nvCxnSpPr>
        <p:spPr bwMode="auto">
          <a:xfrm flipV="1">
            <a:off x="1396544" y="1549031"/>
            <a:ext cx="1245255" cy="10703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68" idx="3"/>
            <a:endCxn id="54" idx="1"/>
          </p:cNvCxnSpPr>
          <p:nvPr/>
        </p:nvCxnSpPr>
        <p:spPr bwMode="auto">
          <a:xfrm flipV="1">
            <a:off x="1396544" y="2232765"/>
            <a:ext cx="1084475" cy="3865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8" idx="3"/>
            <a:endCxn id="57" idx="1"/>
          </p:cNvCxnSpPr>
          <p:nvPr/>
        </p:nvCxnSpPr>
        <p:spPr bwMode="auto">
          <a:xfrm>
            <a:off x="1396544" y="2619346"/>
            <a:ext cx="1179443" cy="2426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>
            <a:stCxn id="68" idx="3"/>
          </p:cNvCxnSpPr>
          <p:nvPr/>
        </p:nvCxnSpPr>
        <p:spPr bwMode="auto">
          <a:xfrm>
            <a:off x="1396544" y="2619346"/>
            <a:ext cx="1245255" cy="8911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68" idx="3"/>
          </p:cNvCxnSpPr>
          <p:nvPr/>
        </p:nvCxnSpPr>
        <p:spPr bwMode="auto">
          <a:xfrm>
            <a:off x="1396544" y="2619346"/>
            <a:ext cx="1179444" cy="14925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1968500"/>
            <a:ext cx="436656" cy="36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3225800"/>
            <a:ext cx="436677" cy="3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 descr="Seos Valt_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5800" y="2165291"/>
            <a:ext cx="710744" cy="90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Решения</a:t>
            </a:r>
            <a:r>
              <a:rPr lang="en-US" dirty="0" smtClean="0"/>
              <a:t> HID</a:t>
            </a:r>
            <a:r>
              <a:rPr lang="ru-RU" dirty="0" smtClean="0"/>
              <a:t>, работающие на основе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2000" y="1201500"/>
            <a:ext cx="7920000" cy="2151300"/>
          </a:xfrm>
        </p:spPr>
        <p:txBody>
          <a:bodyPr>
            <a:normAutofit fontScale="25000" lnSpcReduction="20000"/>
          </a:bodyPr>
          <a:lstStyle/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Смарт-карты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Считыватели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</a:p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Программаторы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Asure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ID®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FARGO®)</a:t>
            </a:r>
          </a:p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HID 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Mobile Access® </a:t>
            </a:r>
          </a:p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аутентификации </a:t>
            </a:r>
            <a:r>
              <a:rPr lang="en-US" sz="6400" dirty="0" err="1">
                <a:latin typeface="Arial" panose="020B0604020202020204" pitchFamily="34" charset="0"/>
                <a:cs typeface="Arial" panose="020B0604020202020204" pitchFamily="34" charset="0"/>
              </a:rPr>
              <a:t>ActivID</a:t>
            </a: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® Tap</a:t>
            </a:r>
          </a:p>
          <a:p>
            <a:pPr marL="270000" lvl="1">
              <a:lnSpc>
                <a:spcPct val="128000"/>
              </a:lnSpc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Решения от партнёров HID Global для дополнительных приложений</a:t>
            </a: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5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Сравнение уровней защиты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2000" y="1201500"/>
            <a:ext cx="7920000" cy="2151300"/>
          </a:xfrm>
        </p:spPr>
        <p:txBody>
          <a:bodyPr>
            <a:normAutofit/>
          </a:bodyPr>
          <a:lstStyle/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Mifare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Ключи доступа к носителю (6 байт, постоянные)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Classic: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Ключи доступа к носителю (8 байт, диверсифицированные)</a:t>
            </a: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Ключи доступа к носителю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байт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ключи для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(16 + 12 байт)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6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ключей (16 байт каждый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ключи для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(16 + 12 байт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</a:t>
            </a:r>
            <a:r>
              <a:rPr lang="en-US" dirty="0" err="1" smtClean="0"/>
              <a:t>Seos</a:t>
            </a:r>
            <a:r>
              <a:rPr lang="en-US" dirty="0" smtClean="0"/>
              <a:t> </a:t>
            </a:r>
            <a:r>
              <a:rPr lang="ru-RU" dirty="0" smtClean="0"/>
              <a:t>в сравнении с </a:t>
            </a:r>
            <a:r>
              <a:rPr lang="en-US" dirty="0" err="1" smtClean="0"/>
              <a:t>Desfire</a:t>
            </a:r>
            <a:r>
              <a:rPr lang="en-US" dirty="0" smtClean="0"/>
              <a:t> EV1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2000" y="1201500"/>
            <a:ext cx="7920000" cy="2151300"/>
          </a:xfrm>
        </p:spPr>
        <p:txBody>
          <a:bodyPr>
            <a:normAutofit/>
          </a:bodyPr>
          <a:lstStyle/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нескольких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Генерация одноразового пароля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OATH OTP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Независимость от аппаратной платформы и интерфейса связи</a:t>
            </a: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гибкая организация памяти</a:t>
            </a: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оптимизированы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учётом использования в СКУД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идентификаторов </a:t>
            </a:r>
            <a:r>
              <a:rPr lang="en-US" dirty="0" smtClean="0"/>
              <a:t>HID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70694"/>
              </p:ext>
            </p:extLst>
          </p:nvPr>
        </p:nvGraphicFramePr>
        <p:xfrm>
          <a:off x="611581" y="961285"/>
          <a:ext cx="7380513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505"/>
                <a:gridCol w="860961"/>
                <a:gridCol w="1460665"/>
                <a:gridCol w="1264722"/>
                <a:gridCol w="127066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iCLASS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Classic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iCLASS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Seos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Ключи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Несколько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Одноразовый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пароль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Портируемость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Различные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каналы связи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√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памяти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 Кбайт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4 Кбайт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8 Кбайт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2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Считыватели для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 bwMode="auto">
          <a:xfrm rot="1674679">
            <a:off x="433475" y="2216996"/>
            <a:ext cx="8174137" cy="571500"/>
          </a:xfrm>
          <a:prstGeom prst="leftRightArrow">
            <a:avLst/>
          </a:prstGeom>
          <a:solidFill>
            <a:srgbClr val="00A0D0"/>
          </a:solidFill>
          <a:ln w="9525" cap="flat" cmpd="sng" algn="ctr">
            <a:solidFill>
              <a:schemeClr val="accent1">
                <a:lumMod val="10000"/>
                <a:lumOff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87388" y="873760"/>
            <a:ext cx="0" cy="3495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3C4B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86594" y="4362195"/>
            <a:ext cx="7773194" cy="5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3C4B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667000" y="429708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3C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en-US" sz="1600" b="1" dirty="0">
              <a:solidFill>
                <a:srgbClr val="C3C4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46883" y="2488199"/>
            <a:ext cx="268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3C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endParaRPr lang="en-US" sz="1600" b="1" dirty="0">
              <a:solidFill>
                <a:srgbClr val="C3C4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8"/>
          <p:cNvGrpSpPr>
            <a:grpSpLocks noChangeAspect="1"/>
          </p:cNvGrpSpPr>
          <p:nvPr/>
        </p:nvGrpSpPr>
        <p:grpSpPr>
          <a:xfrm>
            <a:off x="671211" y="843876"/>
            <a:ext cx="2087881" cy="2142276"/>
            <a:chOff x="762000" y="1809952"/>
            <a:chExt cx="2286000" cy="2363585"/>
          </a:xfrm>
        </p:grpSpPr>
        <p:grpSp>
          <p:nvGrpSpPr>
            <p:cNvPr id="10" name="Group 16"/>
            <p:cNvGrpSpPr>
              <a:grpSpLocks noChangeAspect="1"/>
            </p:cNvGrpSpPr>
            <p:nvPr/>
          </p:nvGrpSpPr>
          <p:grpSpPr>
            <a:xfrm>
              <a:off x="1344236" y="1809952"/>
              <a:ext cx="1121528" cy="1619048"/>
              <a:chOff x="3200400" y="228600"/>
              <a:chExt cx="3738429" cy="5396826"/>
            </a:xfrm>
          </p:grpSpPr>
          <p:pic>
            <p:nvPicPr>
              <p:cNvPr id="12" name="Picture 1" descr="C:\Users\barcement\Pictures\HID\Readers\iCLASS_SE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228600"/>
                <a:ext cx="3738429" cy="5396826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C:\Users\barcement\Pictures\HID\Readers\Multiclass_SE_logo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4800600"/>
                <a:ext cx="1395919" cy="52070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62000" y="3352800"/>
              <a:ext cx="2286000" cy="82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multiCLASS SE</a:t>
              </a:r>
            </a:p>
            <a:p>
              <a:pPr algn="ctr"/>
              <a:r>
                <a:rPr lang="en-US" sz="1000" dirty="0" smtClean="0"/>
                <a:t>Supports all HF &amp; LF Technologies</a:t>
              </a:r>
            </a:p>
          </p:txBody>
        </p:sp>
      </p:grpSp>
      <p:grpSp>
        <p:nvGrpSpPr>
          <p:cNvPr id="14" name="Group 25"/>
          <p:cNvGrpSpPr>
            <a:grpSpLocks noChangeAspect="1"/>
          </p:cNvGrpSpPr>
          <p:nvPr/>
        </p:nvGrpSpPr>
        <p:grpSpPr>
          <a:xfrm>
            <a:off x="3893714" y="1861781"/>
            <a:ext cx="2099340" cy="1940241"/>
            <a:chOff x="4038600" y="3029152"/>
            <a:chExt cx="2286000" cy="2152448"/>
          </a:xfrm>
        </p:grpSpPr>
        <p:pic>
          <p:nvPicPr>
            <p:cNvPr id="15" name="Picture 1" descr="C:\Users\barcement\Pictures\HID\Readers\iCLASS_S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836" y="3029152"/>
              <a:ext cx="1121528" cy="161904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038600" y="4566047"/>
              <a:ext cx="2286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iCLASS SE</a:t>
              </a:r>
            </a:p>
            <a:p>
              <a:pPr algn="ctr"/>
              <a:r>
                <a:rPr lang="en-US" sz="1000" dirty="0" smtClean="0"/>
                <a:t>Supports all HF Technologies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9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Callout 2 (No Border) 34"/>
          <p:cNvSpPr/>
          <p:nvPr/>
        </p:nvSpPr>
        <p:spPr bwMode="auto">
          <a:xfrm>
            <a:off x="7044242" y="2095611"/>
            <a:ext cx="1377476" cy="459740"/>
          </a:xfrm>
          <a:prstGeom prst="callout2">
            <a:avLst>
              <a:gd name="adj1" fmla="val 47762"/>
              <a:gd name="adj2" fmla="val -1904"/>
              <a:gd name="adj3" fmla="val 47761"/>
              <a:gd name="adj4" fmla="val -33551"/>
              <a:gd name="adj5" fmla="val 107899"/>
              <a:gd name="adj6" fmla="val -33224"/>
            </a:avLst>
          </a:prstGeom>
          <a:solidFill>
            <a:schemeClr val="bg1"/>
          </a:solidFill>
          <a:ln w="9525" cap="flat" cmpd="sng" algn="ctr">
            <a:solidFill>
              <a:srgbClr val="00A0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Для </a:t>
            </a:r>
            <a:r>
              <a:rPr lang="ru-RU" sz="1000" dirty="0" smtClean="0">
                <a:solidFill>
                  <a:srgbClr val="00A0D0"/>
                </a:solidFill>
                <a:latin typeface="Arial" charset="0"/>
                <a:ea typeface="ＭＳ Ｐゴシック" charset="0"/>
                <a:cs typeface="ＭＳ Ｐゴシック" charset="0"/>
              </a:rPr>
              <a:t>новых проектов или полной замены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A0D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Line Callout 2 (No Border) 33"/>
          <p:cNvSpPr/>
          <p:nvPr/>
        </p:nvSpPr>
        <p:spPr bwMode="auto">
          <a:xfrm>
            <a:off x="3989492" y="922014"/>
            <a:ext cx="1727201" cy="459740"/>
          </a:xfrm>
          <a:prstGeom prst="callout2">
            <a:avLst>
              <a:gd name="adj1" fmla="val 47762"/>
              <a:gd name="adj2" fmla="val -1904"/>
              <a:gd name="adj3" fmla="val 47761"/>
              <a:gd name="adj4" fmla="val -33551"/>
              <a:gd name="adj5" fmla="val 107899"/>
              <a:gd name="adj6" fmla="val -33224"/>
            </a:avLst>
          </a:prstGeom>
          <a:solidFill>
            <a:schemeClr val="bg1"/>
          </a:solidFill>
          <a:ln w="9525" cap="flat" cmpd="sng" algn="ctr">
            <a:solidFill>
              <a:srgbClr val="00A0D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Для миграции с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HID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Prox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A0D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на старых объектах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00A0D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Считыватели для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 bwMode="auto">
          <a:xfrm rot="1674679">
            <a:off x="433475" y="2216996"/>
            <a:ext cx="8174137" cy="571500"/>
          </a:xfrm>
          <a:prstGeom prst="leftRightArrow">
            <a:avLst/>
          </a:prstGeom>
          <a:solidFill>
            <a:srgbClr val="00A0D0"/>
          </a:solidFill>
          <a:ln w="9525" cap="flat" cmpd="sng" algn="ctr">
            <a:solidFill>
              <a:schemeClr val="accent1">
                <a:lumMod val="10000"/>
                <a:lumOff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36000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87388" y="873760"/>
            <a:ext cx="0" cy="34958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3C4B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86594" y="4362195"/>
            <a:ext cx="7773194" cy="5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3C4BE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667000" y="429708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3C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en-US" sz="1600" b="1" dirty="0">
              <a:solidFill>
                <a:srgbClr val="C3C4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46883" y="2488199"/>
            <a:ext cx="268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3C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endParaRPr lang="en-US" sz="1600" b="1" dirty="0">
              <a:solidFill>
                <a:srgbClr val="C3C4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28"/>
          <p:cNvGrpSpPr>
            <a:grpSpLocks noChangeAspect="1"/>
          </p:cNvGrpSpPr>
          <p:nvPr/>
        </p:nvGrpSpPr>
        <p:grpSpPr>
          <a:xfrm>
            <a:off x="671211" y="843876"/>
            <a:ext cx="2087881" cy="2142276"/>
            <a:chOff x="762000" y="1809952"/>
            <a:chExt cx="2286000" cy="2363585"/>
          </a:xfrm>
        </p:grpSpPr>
        <p:grpSp>
          <p:nvGrpSpPr>
            <p:cNvPr id="10" name="Group 16"/>
            <p:cNvGrpSpPr>
              <a:grpSpLocks noChangeAspect="1"/>
            </p:cNvGrpSpPr>
            <p:nvPr/>
          </p:nvGrpSpPr>
          <p:grpSpPr>
            <a:xfrm>
              <a:off x="1344236" y="1809952"/>
              <a:ext cx="1121528" cy="1619048"/>
              <a:chOff x="3200400" y="228600"/>
              <a:chExt cx="3738429" cy="5396826"/>
            </a:xfrm>
          </p:grpSpPr>
          <p:pic>
            <p:nvPicPr>
              <p:cNvPr id="12" name="Picture 1" descr="C:\Users\barcement\Pictures\HID\Readers\iCLASS_SE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228600"/>
                <a:ext cx="3738429" cy="5396826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C:\Users\barcement\Pictures\HID\Readers\Multiclass_SE_logo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4800600"/>
                <a:ext cx="1395919" cy="52070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762000" y="3352800"/>
              <a:ext cx="2286000" cy="82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multiCLASS SE</a:t>
              </a:r>
            </a:p>
            <a:p>
              <a:pPr algn="ctr"/>
              <a:r>
                <a:rPr lang="en-US" sz="1000" dirty="0" smtClean="0"/>
                <a:t>Supports all HF &amp; LF Technologies</a:t>
              </a:r>
            </a:p>
          </p:txBody>
        </p:sp>
      </p:grpSp>
      <p:grpSp>
        <p:nvGrpSpPr>
          <p:cNvPr id="14" name="Group 25"/>
          <p:cNvGrpSpPr>
            <a:grpSpLocks noChangeAspect="1"/>
          </p:cNvGrpSpPr>
          <p:nvPr/>
        </p:nvGrpSpPr>
        <p:grpSpPr>
          <a:xfrm>
            <a:off x="3893714" y="1861781"/>
            <a:ext cx="2099340" cy="1940241"/>
            <a:chOff x="4038600" y="3029152"/>
            <a:chExt cx="2286000" cy="2152448"/>
          </a:xfrm>
        </p:grpSpPr>
        <p:pic>
          <p:nvPicPr>
            <p:cNvPr id="15" name="Picture 1" descr="C:\Users\barcement\Pictures\HID\Readers\iCLASS_S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836" y="3029152"/>
              <a:ext cx="1121528" cy="1619048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038600" y="4566047"/>
              <a:ext cx="2286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iCLASS SE</a:t>
              </a:r>
            </a:p>
            <a:p>
              <a:pPr algn="ctr"/>
              <a:r>
                <a:rPr lang="en-US" sz="1000" dirty="0" smtClean="0"/>
                <a:t>Supports all HF Technologies</a:t>
              </a: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2267954" y="1188908"/>
            <a:ext cx="2083749" cy="2129457"/>
            <a:chOff x="2514600" y="2105895"/>
            <a:chExt cx="2286000" cy="2357623"/>
          </a:xfrm>
        </p:grpSpPr>
        <p:sp>
          <p:nvSpPr>
            <p:cNvPr id="20" name="TextBox 19"/>
            <p:cNvSpPr txBox="1"/>
            <p:nvPr/>
          </p:nvSpPr>
          <p:spPr>
            <a:xfrm>
              <a:off x="2514600" y="3642781"/>
              <a:ext cx="2286000" cy="82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Seos profile / Prox</a:t>
              </a:r>
            </a:p>
            <a:p>
              <a:pPr algn="ctr"/>
              <a:r>
                <a:rPr lang="en-US" sz="1000" dirty="0" smtClean="0"/>
                <a:t>Supports Seos &amp; HID Prox Credentials Only</a:t>
              </a:r>
            </a:p>
          </p:txBody>
        </p:sp>
        <p:grpSp>
          <p:nvGrpSpPr>
            <p:cNvPr id="21" name="Group 29"/>
            <p:cNvGrpSpPr>
              <a:grpSpLocks noChangeAspect="1"/>
            </p:cNvGrpSpPr>
            <p:nvPr/>
          </p:nvGrpSpPr>
          <p:grpSpPr>
            <a:xfrm>
              <a:off x="3096837" y="2105895"/>
              <a:ext cx="1121523" cy="1619048"/>
              <a:chOff x="3096828" y="2105879"/>
              <a:chExt cx="2243054" cy="3238096"/>
            </a:xfrm>
          </p:grpSpPr>
          <p:grpSp>
            <p:nvGrpSpPr>
              <p:cNvPr id="22" name="Group 17"/>
              <p:cNvGrpSpPr>
                <a:grpSpLocks noChangeAspect="1"/>
              </p:cNvGrpSpPr>
              <p:nvPr/>
            </p:nvGrpSpPr>
            <p:grpSpPr>
              <a:xfrm>
                <a:off x="3096828" y="2105879"/>
                <a:ext cx="2243054" cy="3238096"/>
                <a:chOff x="6172200" y="228600"/>
                <a:chExt cx="3738429" cy="5396826"/>
              </a:xfrm>
            </p:grpSpPr>
            <p:pic>
              <p:nvPicPr>
                <p:cNvPr id="24" name="Picture 1" descr="C:\Users\barcement\Pictures\HID\Readers\iCLASS_SE.pn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228600"/>
                  <a:ext cx="3738429" cy="539682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3" descr="C:\Users\barcement\Pictures\HID\Readers\iClass_logo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0920" y="4818888"/>
                  <a:ext cx="1219200" cy="49001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34" y="4876800"/>
                <a:ext cx="644366" cy="276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6" name="Group 36"/>
          <p:cNvGrpSpPr/>
          <p:nvPr/>
        </p:nvGrpSpPr>
        <p:grpSpPr>
          <a:xfrm>
            <a:off x="5543942" y="2399649"/>
            <a:ext cx="2110472" cy="1935420"/>
            <a:chOff x="6324600" y="3581400"/>
            <a:chExt cx="2286000" cy="2133600"/>
          </a:xfrm>
        </p:grpSpPr>
        <p:sp>
          <p:nvSpPr>
            <p:cNvPr id="27" name="TextBox 26"/>
            <p:cNvSpPr txBox="1"/>
            <p:nvPr/>
          </p:nvSpPr>
          <p:spPr>
            <a:xfrm>
              <a:off x="6324600" y="5099447"/>
              <a:ext cx="2286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Seos Profile</a:t>
              </a:r>
            </a:p>
            <a:p>
              <a:pPr algn="ctr"/>
              <a:r>
                <a:rPr lang="en-US" sz="1000" dirty="0" smtClean="0"/>
                <a:t>Supports Seos Credentials Only</a:t>
              </a:r>
            </a:p>
          </p:txBody>
        </p:sp>
        <p:grpSp>
          <p:nvGrpSpPr>
            <p:cNvPr id="28" name="Group 30"/>
            <p:cNvGrpSpPr>
              <a:grpSpLocks noChangeAspect="1"/>
            </p:cNvGrpSpPr>
            <p:nvPr/>
          </p:nvGrpSpPr>
          <p:grpSpPr>
            <a:xfrm>
              <a:off x="6906839" y="3581400"/>
              <a:ext cx="1121523" cy="1619048"/>
              <a:chOff x="3096829" y="2105878"/>
              <a:chExt cx="2243054" cy="3238095"/>
            </a:xfrm>
          </p:grpSpPr>
          <p:grpSp>
            <p:nvGrpSpPr>
              <p:cNvPr id="29" name="Group 17"/>
              <p:cNvGrpSpPr>
                <a:grpSpLocks noChangeAspect="1"/>
              </p:cNvGrpSpPr>
              <p:nvPr/>
            </p:nvGrpSpPr>
            <p:grpSpPr>
              <a:xfrm>
                <a:off x="3096829" y="2105878"/>
                <a:ext cx="2243054" cy="3238095"/>
                <a:chOff x="6172201" y="228599"/>
                <a:chExt cx="3738429" cy="5396825"/>
              </a:xfrm>
            </p:grpSpPr>
            <p:pic>
              <p:nvPicPr>
                <p:cNvPr id="31" name="Picture 1" descr="C:\Users\barcement\Pictures\HID\Readers\iCLASS_SE.png"/>
                <p:cNvPicPr>
                  <a:picLocks noChangeAspect="1" noChangeArrowheads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1" y="228599"/>
                  <a:ext cx="3738429" cy="53968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3" descr="C:\Users\barcement\Pictures\HID\Readers\iClass_logo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0920" y="4818888"/>
                  <a:ext cx="1219200" cy="49001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434" y="4876800"/>
                <a:ext cx="644366" cy="276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0728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</a:t>
            </a:r>
            <a:r>
              <a:rPr lang="en-US" dirty="0" smtClean="0"/>
              <a:t>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аббревиатура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разновидность карт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iCLASS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нужен только для мобильных устройств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работает только по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NFC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был Греческим Богом дверей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стоит дороже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будет доступен в будущем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7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lass-seos-car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859" y="3213458"/>
            <a:ext cx="1824910" cy="1174203"/>
          </a:xfrm>
          <a:prstGeom prst="rect">
            <a:avLst/>
          </a:prstGeom>
        </p:spPr>
      </p:pic>
      <p:pic>
        <p:nvPicPr>
          <p:cNvPr id="7" name="Picture 6" descr="Seos-Readers-Family-v3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127" y="3055078"/>
            <a:ext cx="1822412" cy="1104299"/>
          </a:xfrm>
          <a:prstGeom prst="rect">
            <a:avLst/>
          </a:prstGeom>
        </p:spPr>
      </p:pic>
      <p:pic>
        <p:nvPicPr>
          <p:cNvPr id="9" name="Picture 8" descr="iclass-seos-hid-prox-car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900" y="3223490"/>
            <a:ext cx="1821761" cy="1172191"/>
          </a:xfrm>
          <a:prstGeom prst="rect">
            <a:avLst/>
          </a:prstGeom>
        </p:spPr>
      </p:pic>
      <p:pic>
        <p:nvPicPr>
          <p:cNvPr id="10" name="Picture 9" descr="r-series-readers-family-3_smal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112" y="2892449"/>
            <a:ext cx="1799485" cy="142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Применение карт </a:t>
            </a:r>
            <a:r>
              <a:rPr lang="en-US" dirty="0" err="1" smtClean="0"/>
              <a:t>Seos</a:t>
            </a:r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15264" y="1290150"/>
            <a:ext cx="4042116" cy="3762607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t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lvl="0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A0D0"/>
                </a:solidFill>
                <a:ea typeface="+mn-ea"/>
                <a:cs typeface="Arial" panose="020B0604020202020204" pitchFamily="34" charset="0"/>
              </a:rPr>
              <a:t>Новые установки</a:t>
            </a:r>
          </a:p>
          <a:p>
            <a:pPr marL="270000" indent="-270000" fontAlgn="auto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ea typeface="+mn-ea"/>
                <a:cs typeface="Arial" panose="020B0604020202020204" pitchFamily="34" charset="0"/>
              </a:rPr>
              <a:t>iCLASS SE - Sеоs </a:t>
            </a:r>
            <a:r>
              <a:rPr lang="en-US" sz="1400" dirty="0">
                <a:ea typeface="+mn-ea"/>
                <a:cs typeface="Arial" panose="020B0604020202020204" pitchFamily="34" charset="0"/>
              </a:rPr>
              <a:t>P</a:t>
            </a:r>
            <a:r>
              <a:rPr lang="en-GB" sz="1400" dirty="0" err="1">
                <a:ea typeface="+mn-ea"/>
                <a:cs typeface="Arial" panose="020B0604020202020204" pitchFamily="34" charset="0"/>
              </a:rPr>
              <a:t>rofile</a:t>
            </a:r>
            <a:r>
              <a:rPr lang="ru-RU" sz="1400" dirty="0">
                <a:ea typeface="+mn-ea"/>
                <a:cs typeface="Arial" panose="020B0604020202020204" pitchFamily="34" charset="0"/>
              </a:rPr>
              <a:t> считыватели</a:t>
            </a:r>
          </a:p>
          <a:p>
            <a:pPr marL="270000" indent="-270000" fontAlgn="auto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ea typeface="+mn-ea"/>
                <a:cs typeface="Arial" panose="020B0604020202020204" pitchFamily="34" charset="0"/>
              </a:rPr>
              <a:t>Карта Sеоs</a:t>
            </a:r>
            <a:endParaRPr lang="en-US" sz="1400" dirty="0"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736126" y="1290185"/>
            <a:ext cx="4042116" cy="3762607"/>
          </a:xfrm>
          <a:prstGeom prst="rect">
            <a:avLst/>
          </a:prstGeom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tIns="9144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lvl="0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A0D0"/>
                </a:solidFill>
                <a:ea typeface="+mn-ea"/>
                <a:cs typeface="Arial" panose="020B0604020202020204" pitchFamily="34" charset="0"/>
              </a:rPr>
              <a:t>Существующие системы</a:t>
            </a:r>
          </a:p>
          <a:p>
            <a:pPr marL="270000" lvl="0" indent="-270000" fontAlgn="auto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ea typeface="+mn-ea"/>
                <a:cs typeface="Arial" panose="020B0604020202020204" pitchFamily="34" charset="0"/>
              </a:rPr>
              <a:t>iCLASS SE – стандартные считыватели</a:t>
            </a:r>
          </a:p>
          <a:p>
            <a:pPr marL="270000" lvl="0" indent="-270000" fontAlgn="auto">
              <a:lnSpc>
                <a:spcPct val="108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ea typeface="+mn-ea"/>
                <a:cs typeface="Arial" panose="020B0604020202020204" pitchFamily="34" charset="0"/>
              </a:rPr>
              <a:t>Мультитехнологичные </a:t>
            </a:r>
            <a:r>
              <a:rPr lang="ru-RU" sz="1400" dirty="0" smtClean="0">
                <a:ea typeface="+mn-ea"/>
                <a:cs typeface="Arial" panose="020B0604020202020204" pitchFamily="34" charset="0"/>
              </a:rPr>
              <a:t>карты </a:t>
            </a:r>
            <a:r>
              <a:rPr lang="ru-RU" sz="1400" dirty="0">
                <a:ea typeface="+mn-ea"/>
                <a:cs typeface="Arial" panose="020B0604020202020204" pitchFamily="34" charset="0"/>
              </a:rPr>
              <a:t>Sеоs</a:t>
            </a:r>
          </a:p>
        </p:txBody>
      </p:sp>
    </p:spTree>
    <p:extLst>
      <p:ext uri="{BB962C8B-B14F-4D97-AF65-F5344CB8AC3E}">
        <p14:creationId xmlns:p14="http://schemas.microsoft.com/office/powerpoint/2010/main" val="21415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3C4BE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hidglobal.com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928503" y="1628356"/>
            <a:ext cx="1351751" cy="270334"/>
          </a:xfrm>
          <a:prstGeom prst="roundRect">
            <a:avLst/>
          </a:prstGeom>
          <a:solidFill>
            <a:srgbClr val="00A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2113" y="1605060"/>
            <a:ext cx="128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Спасибо</a:t>
            </a:r>
            <a:endParaRPr lang="en-GB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и ресурсы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814" y="877623"/>
            <a:ext cx="8665535" cy="3657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 smtClean="0"/>
          </a:p>
          <a:p>
            <a:r>
              <a:rPr lang="ru-RU" sz="2000" dirty="0" smtClean="0">
                <a:solidFill>
                  <a:srgbClr val="00A0D0"/>
                </a:solidFill>
              </a:rPr>
              <a:t>Алексей Умнов </a:t>
            </a:r>
            <a:r>
              <a:rPr lang="en-US" sz="2000" dirty="0" smtClean="0">
                <a:hlinkClick r:id="rId2"/>
              </a:rPr>
              <a:t>aumnov@hidglobal.com</a:t>
            </a:r>
            <a:endParaRPr lang="ru-RU" sz="2000" dirty="0" smtClean="0"/>
          </a:p>
          <a:p>
            <a:endParaRPr lang="ru-RU" sz="2000" dirty="0" smtClean="0">
              <a:solidFill>
                <a:srgbClr val="00A0D0"/>
              </a:solidFill>
            </a:endParaRPr>
          </a:p>
          <a:p>
            <a:r>
              <a:rPr lang="ru-RU" sz="2000" dirty="0" smtClean="0">
                <a:solidFill>
                  <a:srgbClr val="00A0D0"/>
                </a:solidFill>
              </a:rPr>
              <a:t>Сергей </a:t>
            </a:r>
            <a:r>
              <a:rPr lang="ru-RU" sz="2000" dirty="0">
                <a:solidFill>
                  <a:srgbClr val="00A0D0"/>
                </a:solidFill>
              </a:rPr>
              <a:t>Гордеев </a:t>
            </a:r>
            <a:r>
              <a:rPr lang="en-US" sz="2000" dirty="0">
                <a:hlinkClick r:id="rId3"/>
              </a:rPr>
              <a:t>sgordeev@hidglobal.com</a:t>
            </a:r>
            <a:endParaRPr lang="en-US" sz="2000" dirty="0"/>
          </a:p>
          <a:p>
            <a:endParaRPr lang="en-US" sz="2000" dirty="0" smtClean="0"/>
          </a:p>
          <a:p>
            <a:r>
              <a:rPr lang="ru-RU" sz="2000" dirty="0" smtClean="0"/>
              <a:t>Сайты </a:t>
            </a:r>
            <a:r>
              <a:rPr lang="en-US" sz="2000" dirty="0" smtClean="0">
                <a:hlinkClick r:id="rId4"/>
              </a:rPr>
              <a:t>www.hidglobal.com</a:t>
            </a:r>
            <a:r>
              <a:rPr lang="ru-RU" sz="2000" dirty="0" smtClean="0"/>
              <a:t>  </a:t>
            </a:r>
            <a:r>
              <a:rPr lang="en-US" sz="2000" dirty="0" smtClean="0">
                <a:hlinkClick r:id="rId5"/>
              </a:rPr>
              <a:t>www.hidglobal.ru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Материалы для скачивания </a:t>
            </a:r>
            <a:r>
              <a:rPr lang="en-GB" sz="2000" dirty="0">
                <a:hlinkClick r:id="rId6"/>
              </a:rPr>
              <a:t>http://</a:t>
            </a:r>
            <a:r>
              <a:rPr lang="en-GB" sz="2000" dirty="0" smtClean="0">
                <a:hlinkClick r:id="rId6"/>
              </a:rPr>
              <a:t>www.hidglobal.ru/documents</a:t>
            </a:r>
            <a:endParaRPr lang="en-GB" sz="2000" dirty="0" smtClean="0"/>
          </a:p>
          <a:p>
            <a:endParaRPr lang="en-US" sz="2000" dirty="0"/>
          </a:p>
          <a:p>
            <a:r>
              <a:rPr lang="ru-RU" sz="2000" dirty="0" smtClean="0"/>
              <a:t>Академия </a:t>
            </a:r>
            <a:r>
              <a:rPr lang="en-US" sz="2000" dirty="0"/>
              <a:t>HID </a:t>
            </a:r>
            <a:r>
              <a:rPr lang="en-US" sz="2000" dirty="0">
                <a:hlinkClick r:id="rId7"/>
              </a:rPr>
              <a:t>http://</a:t>
            </a:r>
            <a:r>
              <a:rPr lang="en-US" sz="2000" dirty="0" smtClean="0">
                <a:hlinkClick r:id="rId7"/>
              </a:rPr>
              <a:t>www.hidglobal.com/training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Выставка МИПС 14-17 марта, стенд </a:t>
            </a:r>
            <a:r>
              <a:rPr lang="en-US" sz="2000" dirty="0" smtClean="0"/>
              <a:t>HID Global C407, </a:t>
            </a:r>
            <a:r>
              <a:rPr lang="ru-RU" sz="2000" dirty="0" smtClean="0"/>
              <a:t>пав.2.3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883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же такое </a:t>
            </a:r>
            <a:r>
              <a:rPr lang="en-US" dirty="0" err="1" smtClean="0"/>
              <a:t>Seos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это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технология, являющаяся прорывом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сфере идентификаторов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даёт свободу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безопасного доступа к большему количеству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различных приложений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уверенностью в том, что безопасность и конфиденциальность гарантированы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56" y="2921341"/>
            <a:ext cx="1161526" cy="774351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Content Placeholder 4" descr="ThinkstockPhotos-53655411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26" y="2916416"/>
            <a:ext cx="1162959" cy="775386"/>
          </a:xfrm>
          <a:prstGeom prst="rect">
            <a:avLst/>
          </a:prstGeom>
          <a:noFill/>
          <a:ln w="12700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HID-Global-ActivID-Tap-SM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579" y="2486786"/>
            <a:ext cx="1224225" cy="774351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>
            <a:cxnSpLocks noChangeAspect="1"/>
            <a:endCxn id="25" idx="2"/>
          </p:cNvCxnSpPr>
          <p:nvPr/>
        </p:nvCxnSpPr>
        <p:spPr bwMode="auto">
          <a:xfrm flipH="1" flipV="1">
            <a:off x="2038975" y="3690081"/>
            <a:ext cx="1112319" cy="3451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B8F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Oval 24"/>
          <p:cNvSpPr>
            <a:spLocks noChangeAspect="1"/>
          </p:cNvSpPr>
          <p:nvPr/>
        </p:nvSpPr>
        <p:spPr>
          <a:xfrm flipV="1">
            <a:off x="2038975" y="3634116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26" name="TextBox 78"/>
          <p:cNvSpPr txBox="1">
            <a:spLocks noChangeAspect="1"/>
          </p:cNvSpPr>
          <p:nvPr/>
        </p:nvSpPr>
        <p:spPr>
          <a:xfrm>
            <a:off x="2102105" y="3082311"/>
            <a:ext cx="107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B8FC3"/>
                </a:solidFill>
              </a:rPr>
              <a:t>Больше выбора</a:t>
            </a:r>
            <a:endParaRPr lang="en-US" sz="1200" b="1" dirty="0" smtClean="0">
              <a:solidFill>
                <a:srgbClr val="1B8FC3"/>
              </a:solidFill>
            </a:endParaRP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 bwMode="auto">
          <a:xfrm>
            <a:off x="4196203" y="3307278"/>
            <a:ext cx="0" cy="228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B8F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Oval 27"/>
          <p:cNvSpPr>
            <a:spLocks noChangeAspect="1"/>
          </p:cNvSpPr>
          <p:nvPr/>
        </p:nvSpPr>
        <p:spPr>
          <a:xfrm flipV="1">
            <a:off x="4139609" y="3198954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  <p:cxnSp>
        <p:nvCxnSpPr>
          <p:cNvPr id="29" name="Straight Connector 28"/>
          <p:cNvCxnSpPr>
            <a:cxnSpLocks noChangeAspect="1"/>
          </p:cNvCxnSpPr>
          <p:nvPr/>
        </p:nvCxnSpPr>
        <p:spPr bwMode="auto">
          <a:xfrm flipH="1">
            <a:off x="5287401" y="3733992"/>
            <a:ext cx="1072249" cy="328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1B8F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Oval 29"/>
          <p:cNvSpPr>
            <a:spLocks noChangeAspect="1"/>
          </p:cNvSpPr>
          <p:nvPr/>
        </p:nvSpPr>
        <p:spPr>
          <a:xfrm flipV="1">
            <a:off x="6360274" y="3662736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31" name="TextBox 83"/>
          <p:cNvSpPr txBox="1">
            <a:spLocks noChangeAspect="1"/>
          </p:cNvSpPr>
          <p:nvPr/>
        </p:nvSpPr>
        <p:spPr>
          <a:xfrm>
            <a:off x="7594050" y="3093078"/>
            <a:ext cx="153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B8FC3"/>
                </a:solidFill>
              </a:rPr>
              <a:t>Больше уверенности</a:t>
            </a:r>
            <a:endParaRPr lang="en-US" sz="1200" b="1" dirty="0" smtClean="0">
              <a:solidFill>
                <a:srgbClr val="1B8FC3"/>
              </a:solidFill>
            </a:endParaRPr>
          </a:p>
        </p:txBody>
      </p:sp>
      <p:sp>
        <p:nvSpPr>
          <p:cNvPr id="32" name="TextBox 84"/>
          <p:cNvSpPr txBox="1">
            <a:spLocks noChangeAspect="1"/>
          </p:cNvSpPr>
          <p:nvPr/>
        </p:nvSpPr>
        <p:spPr>
          <a:xfrm>
            <a:off x="4864739" y="2636902"/>
            <a:ext cx="122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1B8FC3"/>
                </a:solidFill>
              </a:rPr>
              <a:t>Больше </a:t>
            </a:r>
            <a:r>
              <a:rPr lang="ru-RU" sz="1200" b="1" dirty="0" smtClean="0">
                <a:solidFill>
                  <a:srgbClr val="1B8FC3"/>
                </a:solidFill>
              </a:rPr>
              <a:t>приложений</a:t>
            </a:r>
            <a:endParaRPr lang="en-US" sz="1200" kern="0" dirty="0">
              <a:solidFill>
                <a:srgbClr val="1B8FC3"/>
              </a:solidFill>
            </a:endParaRPr>
          </a:p>
        </p:txBody>
      </p:sp>
      <p:pic>
        <p:nvPicPr>
          <p:cNvPr id="33" name="Picture 32" descr="powered-by-seos.png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273" y="3948162"/>
            <a:ext cx="1912130" cy="619882"/>
          </a:xfrm>
          <a:prstGeom prst="rect">
            <a:avLst/>
          </a:prstGeom>
        </p:spPr>
      </p:pic>
      <p:sp>
        <p:nvSpPr>
          <p:cNvPr id="34" name="Arc 33"/>
          <p:cNvSpPr>
            <a:spLocks noChangeAspect="1"/>
          </p:cNvSpPr>
          <p:nvPr/>
        </p:nvSpPr>
        <p:spPr>
          <a:xfrm>
            <a:off x="2873616" y="3632650"/>
            <a:ext cx="2675309" cy="2678383"/>
          </a:xfrm>
          <a:prstGeom prst="arc">
            <a:avLst>
              <a:gd name="adj1" fmla="val 11857494"/>
              <a:gd name="adj2" fmla="val 20519095"/>
            </a:avLst>
          </a:prstGeom>
          <a:ln>
            <a:solidFill>
              <a:srgbClr val="00A0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Arc 34"/>
          <p:cNvSpPr>
            <a:spLocks noChangeAspect="1"/>
          </p:cNvSpPr>
          <p:nvPr/>
        </p:nvSpPr>
        <p:spPr>
          <a:xfrm>
            <a:off x="2804744" y="3545388"/>
            <a:ext cx="2794078" cy="2797283"/>
          </a:xfrm>
          <a:prstGeom prst="arc">
            <a:avLst>
              <a:gd name="adj1" fmla="val 11741429"/>
              <a:gd name="adj2" fmla="val 20651050"/>
            </a:avLst>
          </a:prstGeom>
          <a:ln>
            <a:solidFill>
              <a:srgbClr val="00A0D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V="1">
            <a:off x="5248311" y="4011459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V="1">
            <a:off x="4139609" y="3483205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flipV="1">
            <a:off x="3074100" y="3973997"/>
            <a:ext cx="111915" cy="111930"/>
          </a:xfrm>
          <a:prstGeom prst="ellipse">
            <a:avLst/>
          </a:prstGeom>
          <a:solidFill>
            <a:srgbClr val="C3C4BE"/>
          </a:solidFill>
          <a:ln>
            <a:solidFill>
              <a:srgbClr val="1B8FC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00" dirty="0" smtClean="0">
              <a:ln>
                <a:solidFill>
                  <a:srgbClr val="FFFFFF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97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выбора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Идентификация по смарт-карте, с использованием смартфона или планшета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предлагает свободу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Устройств и платформ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Считывателей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Коммуникационных протоколов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Операционных систем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... на основе ваших требований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ThinkstockPhotos-476904448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609" l="0" r="976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105" y="2192726"/>
            <a:ext cx="1885553" cy="2355728"/>
          </a:xfrm>
          <a:prstGeom prst="rect">
            <a:avLst/>
          </a:prstGeom>
        </p:spPr>
      </p:pic>
      <p:pic>
        <p:nvPicPr>
          <p:cNvPr id="5" name="Picture 4" descr="ThinkstockPhotos-479053971.jpg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10" l="3704" r="99588">
                        <a14:foregroundMark x1="60905" y1="26780" x2="60905" y2="267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119" y="3358810"/>
            <a:ext cx="556597" cy="643552"/>
          </a:xfrm>
          <a:prstGeom prst="rect">
            <a:avLst/>
          </a:prstGeom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 rot="21180996">
            <a:off x="5528746" y="3058838"/>
            <a:ext cx="1750149" cy="1666917"/>
            <a:chOff x="-483992" y="2530346"/>
            <a:chExt cx="2260237" cy="22602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 descr="ThinkstockPhotos-467033480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79" b="89965" l="9977" r="89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83992" y="2530346"/>
              <a:ext cx="2260237" cy="226023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ThinkstockPhotos-479053971.jpg"/>
            <p:cNvPicPr>
              <a:picLocks noChangeAspect="1"/>
            </p:cNvPicPr>
            <p:nvPr/>
          </p:nvPicPr>
          <p:blipFill rotWithShape="1">
            <a:blip r:embed="rId8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6610" l="3704" r="99588">
                          <a14:foregroundMark x1="60905" y1="26780" x2="60905" y2="26780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041" y="3347015"/>
              <a:ext cx="391571" cy="475352"/>
            </a:xfrm>
            <a:prstGeom prst="rect">
              <a:avLst/>
            </a:prstGeom>
          </p:spPr>
        </p:pic>
      </p:grp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475871" y="2965399"/>
            <a:ext cx="1627264" cy="1627264"/>
            <a:chOff x="5543841" y="3905627"/>
            <a:chExt cx="2113330" cy="2113330"/>
          </a:xfrm>
        </p:grpSpPr>
        <p:pic>
          <p:nvPicPr>
            <p:cNvPr id="9" name="Picture 8" descr="ThinkstockPhotos-467744876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" b="94733" l="9906" r="89780">
                          <a14:foregroundMark x1="62736" y1="19890" x2="62736" y2="198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3841" y="3905627"/>
              <a:ext cx="2113330" cy="2113330"/>
            </a:xfrm>
            <a:prstGeom prst="rect">
              <a:avLst/>
            </a:prstGeom>
          </p:spPr>
        </p:pic>
        <p:pic>
          <p:nvPicPr>
            <p:cNvPr id="10" name="Picture 9" descr="ThinkstockPhotos-479053971.jpg"/>
            <p:cNvPicPr>
              <a:picLocks noChangeAspect="1"/>
            </p:cNvPicPr>
            <p:nvPr/>
          </p:nvPicPr>
          <p:blipFill rotWithShape="1">
            <a:blip r:embed="rId1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6610" l="3704" r="99588">
                          <a14:foregroundMark x1="60905" y1="26780" x2="60905" y2="26780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87490" y="4592851"/>
              <a:ext cx="619575" cy="716370"/>
            </a:xfrm>
            <a:prstGeom prst="rect">
              <a:avLst/>
            </a:prstGeom>
          </p:spPr>
        </p:pic>
      </p:grpSp>
      <p:pic>
        <p:nvPicPr>
          <p:cNvPr id="8" name="Picture 7" descr="ThinkstockPhotos-479053971.jpg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62" l="825" r="100000">
                        <a14:foregroundMark x1="77888" y1="25901" x2="77888" y2="25901"/>
                        <a14:foregroundMark x1="18647" y1="63739" x2="18647" y2="63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1688" y="3187127"/>
            <a:ext cx="750464" cy="11013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2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приложений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уровень гибкости открывает новые возможности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делает возможной реализацию большого количества приложений для физического и логического доступа,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числе: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Доступ в здание	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Доступ к компьютеру или планшету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Безопасная печать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Учет рабочего времени и посещаемости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Безналичная торговля</a:t>
            </a:r>
          </a:p>
          <a:p>
            <a:pPr lvl="1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... и многое другое</a:t>
            </a:r>
          </a:p>
          <a:p>
            <a:pPr marL="270000" lvl="1">
              <a:spcBef>
                <a:spcPts val="14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По-настоящему универсальный идентификатор!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3" name="Picture 12" descr="HID-Global-ActivID-Tap-S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8336" y="2896005"/>
            <a:ext cx="2523121" cy="1595926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7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Больше уверенности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062" y="1207438"/>
            <a:ext cx="7920000" cy="3132000"/>
          </a:xfrm>
        </p:spPr>
        <p:txBody>
          <a:bodyPr>
            <a:norm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наивысший уровень безопасности и конфиденциальности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Идентификаторы S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позволяют реализовать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удобный и безопасный доступ в помещение,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данным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«облачным» сервисам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основана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проверенной стандартной криптографии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Развивается для удовлетворения потребностей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конечных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 сегодня ... и в будущем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68" y="2861516"/>
            <a:ext cx="2461732" cy="1641155"/>
          </a:xfrm>
          <a:prstGeom prst="rect">
            <a:avLst/>
          </a:prstGeom>
          <a:ln w="12700" cmpd="sng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99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 бесконтактных технологий</a:t>
            </a:r>
            <a:endParaRPr lang="en-US" dirty="0"/>
          </a:p>
        </p:txBody>
      </p:sp>
      <p:pic>
        <p:nvPicPr>
          <p:cNvPr id="19" name="Picture 2" descr="C:\Users\dhebert\AppData\Local\Temp\notesFFF692\Screenshot 20 H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892" y="839715"/>
            <a:ext cx="1105853" cy="2191131"/>
          </a:xfrm>
          <a:prstGeom prst="rect">
            <a:avLst/>
          </a:prstGeom>
          <a:noFill/>
        </p:spPr>
      </p:pic>
      <p:pic>
        <p:nvPicPr>
          <p:cNvPr id="20" name="Picture 19" descr="300x-iclass-se-c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9577" y="1562267"/>
            <a:ext cx="1828572" cy="1828572"/>
          </a:xfrm>
          <a:prstGeom prst="rect">
            <a:avLst/>
          </a:prstGeom>
        </p:spPr>
      </p:pic>
      <p:pic>
        <p:nvPicPr>
          <p:cNvPr id="21" name="Picture 20" descr="iclass-card_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637" y="2116560"/>
            <a:ext cx="1828572" cy="1828572"/>
          </a:xfrm>
          <a:prstGeom prst="rect">
            <a:avLst/>
          </a:prstGeom>
        </p:spPr>
      </p:pic>
      <p:pic>
        <p:nvPicPr>
          <p:cNvPr id="22" name="Picture 21" descr="iclass-seos-c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4602" y="1003998"/>
            <a:ext cx="1828572" cy="1828572"/>
          </a:xfrm>
          <a:prstGeom prst="rect">
            <a:avLst/>
          </a:prstGeom>
        </p:spPr>
      </p:pic>
      <p:pic>
        <p:nvPicPr>
          <p:cNvPr id="23" name="Picture 22" descr="proxcard_plus_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477" y="2775767"/>
            <a:ext cx="1829217" cy="1829217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 bwMode="auto">
          <a:xfrm flipV="1">
            <a:off x="510480" y="987553"/>
            <a:ext cx="0" cy="33771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10480" y="4369234"/>
            <a:ext cx="838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A0D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111252" y="4307936"/>
            <a:ext cx="757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A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endParaRPr lang="en-US" sz="1400" b="1" dirty="0">
              <a:solidFill>
                <a:srgbClr val="00A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345229" y="2534834"/>
            <a:ext cx="336944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A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и функциональность</a:t>
            </a:r>
            <a:endParaRPr lang="en-US" sz="1400" b="1" dirty="0">
              <a:solidFill>
                <a:srgbClr val="00A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9757" y="3132906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0D0"/>
                </a:solidFill>
              </a:rPr>
              <a:t>1990’s</a:t>
            </a:r>
            <a:endParaRPr lang="en-US" sz="1800" dirty="0">
              <a:solidFill>
                <a:srgbClr val="00A0D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8058" y="244835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0D0"/>
                </a:solidFill>
              </a:rPr>
              <a:t>2002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3589" y="189865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0D0"/>
                </a:solidFill>
              </a:rPr>
              <a:t>2011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3355" y="135819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0D0"/>
                </a:solidFill>
              </a:rPr>
              <a:t>2013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669" y="2795626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A0D0"/>
                </a:solidFill>
              </a:rPr>
              <a:t>1</a:t>
            </a:r>
            <a:r>
              <a:rPr lang="ru-RU" sz="1600" baseline="30000" dirty="0" err="1" smtClean="0">
                <a:solidFill>
                  <a:srgbClr val="00A0D0"/>
                </a:solidFill>
              </a:rPr>
              <a:t>ое</a:t>
            </a:r>
            <a:r>
              <a:rPr lang="en-US" sz="1600" dirty="0" smtClean="0">
                <a:solidFill>
                  <a:srgbClr val="00A0D0"/>
                </a:solidFill>
              </a:rPr>
              <a:t> </a:t>
            </a:r>
            <a:r>
              <a:rPr lang="ru-RU" sz="1600" dirty="0" smtClean="0">
                <a:solidFill>
                  <a:srgbClr val="00A0D0"/>
                </a:solidFill>
              </a:rPr>
              <a:t>поколение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5074" y="2122219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A0D0"/>
                </a:solidFill>
              </a:rPr>
              <a:t>2</a:t>
            </a:r>
            <a:r>
              <a:rPr lang="ru-RU" sz="1600" baseline="30000" dirty="0" err="1" smtClean="0">
                <a:solidFill>
                  <a:srgbClr val="00A0D0"/>
                </a:solidFill>
              </a:rPr>
              <a:t>ое</a:t>
            </a:r>
            <a:r>
              <a:rPr lang="en-US" sz="1600" dirty="0" smtClean="0">
                <a:solidFill>
                  <a:srgbClr val="00A0D0"/>
                </a:solidFill>
              </a:rPr>
              <a:t> </a:t>
            </a:r>
            <a:r>
              <a:rPr lang="ru-RU" sz="1600" dirty="0" smtClean="0">
                <a:solidFill>
                  <a:srgbClr val="00A0D0"/>
                </a:solidFill>
              </a:rPr>
              <a:t>поколение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52169" y="1573042"/>
            <a:ext cx="160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A0D0"/>
                </a:solidFill>
              </a:rPr>
              <a:t>3</a:t>
            </a:r>
            <a:r>
              <a:rPr lang="ru-RU" sz="1600" baseline="30000" dirty="0" smtClean="0">
                <a:solidFill>
                  <a:srgbClr val="00A0D0"/>
                </a:solidFill>
              </a:rPr>
              <a:t>е</a:t>
            </a:r>
            <a:r>
              <a:rPr lang="en-US" sz="1600" dirty="0" smtClean="0">
                <a:solidFill>
                  <a:srgbClr val="00A0D0"/>
                </a:solidFill>
              </a:rPr>
              <a:t> </a:t>
            </a:r>
            <a:r>
              <a:rPr lang="ru-RU" sz="1600" dirty="0" smtClean="0">
                <a:solidFill>
                  <a:srgbClr val="00A0D0"/>
                </a:solidFill>
              </a:rPr>
              <a:t>поколение</a:t>
            </a:r>
            <a:endParaRPr lang="en-US" sz="1600" dirty="0">
              <a:solidFill>
                <a:srgbClr val="00A0D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0341" y="1003998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A0D0"/>
                </a:solidFill>
              </a:rPr>
              <a:t>4</a:t>
            </a:r>
            <a:r>
              <a:rPr lang="ru-RU" sz="1600" baseline="30000" dirty="0" smtClean="0">
                <a:solidFill>
                  <a:srgbClr val="00A0D0"/>
                </a:solidFill>
              </a:rPr>
              <a:t>ое</a:t>
            </a:r>
            <a:r>
              <a:rPr lang="en-US" sz="1600" dirty="0" smtClean="0">
                <a:solidFill>
                  <a:srgbClr val="00A0D0"/>
                </a:solidFill>
              </a:rPr>
              <a:t> </a:t>
            </a:r>
            <a:r>
              <a:rPr lang="ru-RU" sz="1600" dirty="0" smtClean="0">
                <a:solidFill>
                  <a:srgbClr val="00A0D0"/>
                </a:solidFill>
              </a:rPr>
              <a:t>поколение</a:t>
            </a:r>
            <a:endParaRPr lang="en-US" sz="1600" dirty="0">
              <a:solidFill>
                <a:srgbClr val="00A0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1-ое </a:t>
            </a:r>
            <a:r>
              <a:rPr lang="ru-RU" dirty="0"/>
              <a:t>поколение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HID </a:t>
            </a:r>
            <a:r>
              <a:rPr lang="en-US" dirty="0" err="1" smtClean="0"/>
              <a:t>Prox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Низкочастотная технология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125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кГц)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Единственная функция – передача идентификационного признака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Идентификационная информация хранится в открытом виде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режима аутентификации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Конкурирующие технологии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Indala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EM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_Omnikey 5427">
  <a:themeElements>
    <a:clrScheme name="ASSA ABLOY Colors">
      <a:dk1>
        <a:srgbClr val="000000"/>
      </a:dk1>
      <a:lt1>
        <a:srgbClr val="FFFFFF"/>
      </a:lt1>
      <a:dk2>
        <a:srgbClr val="45637A"/>
      </a:dk2>
      <a:lt2>
        <a:srgbClr val="A7B8B4"/>
      </a:lt2>
      <a:accent1>
        <a:srgbClr val="00A0D0"/>
      </a:accent1>
      <a:accent2>
        <a:srgbClr val="C3C4BE"/>
      </a:accent2>
      <a:accent3>
        <a:srgbClr val="E0684B"/>
      </a:accent3>
      <a:accent4>
        <a:srgbClr val="70927A"/>
      </a:accent4>
      <a:accent5>
        <a:srgbClr val="45637A"/>
      </a:accent5>
      <a:accent6>
        <a:srgbClr val="A7B8B4"/>
      </a:accent6>
      <a:hlink>
        <a:srgbClr val="0000FF"/>
      </a:hlink>
      <a:folHlink>
        <a:srgbClr val="800080"/>
      </a:folHlink>
    </a:clrScheme>
    <a:fontScheme name="ASSA ABLO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ASSA ABLOY Blue">
      <a:srgbClr val="00A0D0"/>
    </a:custClr>
    <a:custClr name="ASSA ABLOY Silver">
      <a:srgbClr val="C3C4BE"/>
    </a:custClr>
    <a:custClr name="ASSA ABLOY Orange">
      <a:srgbClr val="E0684B"/>
    </a:custClr>
    <a:custClr name="ASSA ABLOY Dark Green">
      <a:srgbClr val="70927A"/>
    </a:custClr>
    <a:custClr name="ASSA ABLOY Dark Blue">
      <a:srgbClr val="45637A"/>
    </a:custClr>
    <a:custClr name="ASSA ABLOY Green">
      <a:srgbClr val="A7B8B4"/>
    </a:custClr>
    <a:custClr name="ASSA ABLOY Brown">
      <a:srgbClr val="80686F"/>
    </a:custClr>
    <a:custClr name="ASSA ABLOY Red">
      <a:srgbClr val="983222"/>
    </a:custClr>
    <a:custClr name="ASSA ABLOY Beige">
      <a:srgbClr val="AA9C8F"/>
    </a:custClr>
    <a:custClr name="ASSA ABLOY Yellow">
      <a:srgbClr val="F2DF74"/>
    </a:custClr>
    <a:custClr name="ASSA ABLOY Sustainability Green ">
      <a:srgbClr val="76881E"/>
    </a:custClr>
  </a:custClrLst>
</a:theme>
</file>

<file path=ppt/theme/theme2.xml><?xml version="1.0" encoding="utf-8"?>
<a:theme xmlns:a="http://schemas.openxmlformats.org/drawingml/2006/main" name="Office Theme">
  <a:themeElements>
    <a:clrScheme name="ASSA ABLOY Colors">
      <a:dk1>
        <a:srgbClr val="000000"/>
      </a:dk1>
      <a:lt1>
        <a:srgbClr val="FFFFFF"/>
      </a:lt1>
      <a:dk2>
        <a:srgbClr val="45637A"/>
      </a:dk2>
      <a:lt2>
        <a:srgbClr val="A7B8B4"/>
      </a:lt2>
      <a:accent1>
        <a:srgbClr val="00A0D0"/>
      </a:accent1>
      <a:accent2>
        <a:srgbClr val="C3C4BE"/>
      </a:accent2>
      <a:accent3>
        <a:srgbClr val="E0684B"/>
      </a:accent3>
      <a:accent4>
        <a:srgbClr val="70927A"/>
      </a:accent4>
      <a:accent5>
        <a:srgbClr val="45637A"/>
      </a:accent5>
      <a:accent6>
        <a:srgbClr val="A7B8B4"/>
      </a:accent6>
      <a:hlink>
        <a:srgbClr val="0000FF"/>
      </a:hlink>
      <a:folHlink>
        <a:srgbClr val="800080"/>
      </a:folHlink>
    </a:clrScheme>
    <a:fontScheme name="ASSA ABLO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SSA ABLOY Colors">
      <a:dk1>
        <a:srgbClr val="000000"/>
      </a:dk1>
      <a:lt1>
        <a:srgbClr val="FFFFFF"/>
      </a:lt1>
      <a:dk2>
        <a:srgbClr val="45637A"/>
      </a:dk2>
      <a:lt2>
        <a:srgbClr val="A7B8B4"/>
      </a:lt2>
      <a:accent1>
        <a:srgbClr val="00A0D0"/>
      </a:accent1>
      <a:accent2>
        <a:srgbClr val="C3C4BE"/>
      </a:accent2>
      <a:accent3>
        <a:srgbClr val="E0684B"/>
      </a:accent3>
      <a:accent4>
        <a:srgbClr val="70927A"/>
      </a:accent4>
      <a:accent5>
        <a:srgbClr val="45637A"/>
      </a:accent5>
      <a:accent6>
        <a:srgbClr val="A7B8B4"/>
      </a:accent6>
      <a:hlink>
        <a:srgbClr val="0000FF"/>
      </a:hlink>
      <a:folHlink>
        <a:srgbClr val="800080"/>
      </a:folHlink>
    </a:clrScheme>
    <a:fontScheme name="ASSA ABLO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03_Omnikey 5427</Template>
  <TotalTime>1632</TotalTime>
  <Words>1385</Words>
  <Application>Microsoft Office PowerPoint</Application>
  <PresentationFormat>Экран (16:9)</PresentationFormat>
  <Paragraphs>276</Paragraphs>
  <Slides>32</Slides>
  <Notes>10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MS PGothic</vt:lpstr>
      <vt:lpstr>MS PGothic</vt:lpstr>
      <vt:lpstr>Arial</vt:lpstr>
      <vt:lpstr>Geneva</vt:lpstr>
      <vt:lpstr>Gotham Book</vt:lpstr>
      <vt:lpstr>Verdana</vt:lpstr>
      <vt:lpstr>Wingdings</vt:lpstr>
      <vt:lpstr>03_Omnikey 5427</vt:lpstr>
      <vt:lpstr>Технология SEOS как основа наиболее безопасной и современной СКУД</vt:lpstr>
      <vt:lpstr>Основные вопросы</vt:lpstr>
      <vt:lpstr>Мифы о Seos</vt:lpstr>
      <vt:lpstr>Что же такое Seos?</vt:lpstr>
      <vt:lpstr>Больше выбора</vt:lpstr>
      <vt:lpstr>Больше приложений</vt:lpstr>
      <vt:lpstr>Больше уверенности</vt:lpstr>
      <vt:lpstr>Эволюция бесконтактных технологий</vt:lpstr>
      <vt:lpstr>1-ое поколение: HID Prox</vt:lpstr>
      <vt:lpstr>Первое поколение: 125кГц Proximity – No Encryption</vt:lpstr>
      <vt:lpstr>2-ое поколение: карты и считыватели iCLASS</vt:lpstr>
      <vt:lpstr>Второе поколение: Смарт-карта 13,56МГц с памятью – Card Encryption</vt:lpstr>
      <vt:lpstr>3-е поколение: iCLASS SE</vt:lpstr>
      <vt:lpstr>Secure Identity Object (SIO)</vt:lpstr>
      <vt:lpstr>Что из себя представляет SIO?</vt:lpstr>
      <vt:lpstr>Что из себя представляет SIO?</vt:lpstr>
      <vt:lpstr>Третье поколение: Смарт-карта 13,56МГц с памятью – Card Encryption + Secure Identity Object (SIO)</vt:lpstr>
      <vt:lpstr>4-ое поколение: технология Seos</vt:lpstr>
      <vt:lpstr>Что такое хранилище Seos?</vt:lpstr>
      <vt:lpstr>Как в хранилище хранилище Seos обеспечивается защита каждого идентификатора?</vt:lpstr>
      <vt:lpstr>Четвёртое поколение:  Микропроцессорная смарт-карта 13,56МГц  Хранилище Seos + Secure Identity Object (SIO)</vt:lpstr>
      <vt:lpstr>Четвёртое поколение:  Микропроцессорная смарт-карта 13,56МГц  Хранилище Seos + Secure Identity Object (SIO)</vt:lpstr>
      <vt:lpstr>Различные форм-факторы микропроцессорных устройств для хранилища Seos</vt:lpstr>
      <vt:lpstr>Решения HID, работающие на основе Seos</vt:lpstr>
      <vt:lpstr>Сравнение уровней защиты</vt:lpstr>
      <vt:lpstr>Преимущества Seos в сравнении с Desfire EV1</vt:lpstr>
      <vt:lpstr>Сравнение идентификаторов HID</vt:lpstr>
      <vt:lpstr>Считыватели для Seos</vt:lpstr>
      <vt:lpstr>Считыватели для Seos</vt:lpstr>
      <vt:lpstr>Применение карт Seos</vt:lpstr>
      <vt:lpstr>hidglobal.com</vt:lpstr>
      <vt:lpstr>Контакты и ресурсы</vt:lpstr>
    </vt:vector>
  </TitlesOfParts>
  <Company>HID Global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Считыватель Omnikey 5427 CK</dc:title>
  <dc:creator>Alexey Umnov</dc:creator>
  <cp:lastModifiedBy>Yandex</cp:lastModifiedBy>
  <cp:revision>126</cp:revision>
  <dcterms:created xsi:type="dcterms:W3CDTF">2015-09-18T07:29:54Z</dcterms:created>
  <dcterms:modified xsi:type="dcterms:W3CDTF">2016-12-06T17:04:24Z</dcterms:modified>
</cp:coreProperties>
</file>