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4" r:id="rId9"/>
    <p:sldId id="273" r:id="rId10"/>
    <p:sldId id="281" r:id="rId11"/>
    <p:sldId id="282" r:id="rId12"/>
    <p:sldId id="277" r:id="rId13"/>
    <p:sldId id="283" r:id="rId14"/>
    <p:sldId id="284" r:id="rId15"/>
    <p:sldId id="267" r:id="rId16"/>
    <p:sldId id="285" r:id="rId17"/>
    <p:sldId id="268" r:id="rId18"/>
    <p:sldId id="269" r:id="rId19"/>
    <p:sldId id="270" r:id="rId20"/>
    <p:sldId id="280" r:id="rId21"/>
    <p:sldId id="272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D3E6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3C874-8ECE-42B2-9AA6-24C1C7ABFB0E}" type="datetimeFigureOut">
              <a:rPr lang="ru-RU" smtClean="0"/>
              <a:pPr/>
              <a:t>05.04.2017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BEB65-E729-43AF-9385-B873E7967E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3C874-8ECE-42B2-9AA6-24C1C7ABFB0E}" type="datetimeFigureOut">
              <a:rPr lang="ru-RU" smtClean="0"/>
              <a:pPr/>
              <a:t>05.04.2017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BEB65-E729-43AF-9385-B873E7967E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3C874-8ECE-42B2-9AA6-24C1C7ABFB0E}" type="datetimeFigureOut">
              <a:rPr lang="ru-RU" smtClean="0"/>
              <a:pPr/>
              <a:t>05.04.2017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BEB65-E729-43AF-9385-B873E7967E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3C874-8ECE-42B2-9AA6-24C1C7ABFB0E}" type="datetimeFigureOut">
              <a:rPr lang="ru-RU" smtClean="0"/>
              <a:pPr/>
              <a:t>05.04.2017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BEB65-E729-43AF-9385-B873E7967E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3C874-8ECE-42B2-9AA6-24C1C7ABFB0E}" type="datetimeFigureOut">
              <a:rPr lang="ru-RU" smtClean="0"/>
              <a:pPr/>
              <a:t>05.04.2017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BEB65-E729-43AF-9385-B873E7967E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3C874-8ECE-42B2-9AA6-24C1C7ABFB0E}" type="datetimeFigureOut">
              <a:rPr lang="ru-RU" smtClean="0"/>
              <a:pPr/>
              <a:t>05.04.2017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BEB65-E729-43AF-9385-B873E7967E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3C874-8ECE-42B2-9AA6-24C1C7ABFB0E}" type="datetimeFigureOut">
              <a:rPr lang="ru-RU" smtClean="0"/>
              <a:pPr/>
              <a:t>05.04.2017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BEB65-E729-43AF-9385-B873E7967E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3C874-8ECE-42B2-9AA6-24C1C7ABFB0E}" type="datetimeFigureOut">
              <a:rPr lang="ru-RU" smtClean="0"/>
              <a:pPr/>
              <a:t>05.04.2017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BEB65-E729-43AF-9385-B873E7967E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3C874-8ECE-42B2-9AA6-24C1C7ABFB0E}" type="datetimeFigureOut">
              <a:rPr lang="ru-RU" smtClean="0"/>
              <a:pPr/>
              <a:t>05.04.2017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BEB65-E729-43AF-9385-B873E7967E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3C874-8ECE-42B2-9AA6-24C1C7ABFB0E}" type="datetimeFigureOut">
              <a:rPr lang="ru-RU" smtClean="0"/>
              <a:pPr/>
              <a:t>05.04.2017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BEB65-E729-43AF-9385-B873E7967E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3C874-8ECE-42B2-9AA6-24C1C7ABFB0E}" type="datetimeFigureOut">
              <a:rPr lang="ru-RU" smtClean="0"/>
              <a:pPr/>
              <a:t>05.04.2017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BEB65-E729-43AF-9385-B873E7967E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73C874-8ECE-42B2-9AA6-24C1C7ABFB0E}" type="datetimeFigureOut">
              <a:rPr lang="ru-RU" smtClean="0"/>
              <a:pPr/>
              <a:t>05.04.2017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7BEB65-E729-43AF-9385-B873E7967E3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png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.png"/><Relationship Id="rId7" Type="http://schemas.openxmlformats.org/officeDocument/2006/relationships/image" Target="../media/image4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jpeg"/><Relationship Id="rId5" Type="http://schemas.openxmlformats.org/officeDocument/2006/relationships/image" Target="../media/image41.png"/><Relationship Id="rId4" Type="http://schemas.openxmlformats.org/officeDocument/2006/relationships/image" Target="../media/image40.jpeg"/><Relationship Id="rId9" Type="http://schemas.openxmlformats.org/officeDocument/2006/relationships/image" Target="../media/image4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3.png"/><Relationship Id="rId7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jpe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3.png"/><Relationship Id="rId7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jpeg"/><Relationship Id="rId9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_oblogk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proxway_log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00826" y="0"/>
            <a:ext cx="2286016" cy="10042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0034" y="214314"/>
            <a:ext cx="62865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1D3E6C"/>
                </a:solidFill>
                <a:latin typeface="Arial" pitchFamily="34" charset="0"/>
                <a:cs typeface="Arial" pitchFamily="34" charset="0"/>
              </a:rPr>
              <a:t>PW maxi</a:t>
            </a:r>
            <a:r>
              <a:rPr lang="ru-RU" sz="2400" dirty="0" smtClean="0">
                <a:solidFill>
                  <a:srgbClr val="1D3E6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smtClean="0">
                <a:solidFill>
                  <a:srgbClr val="1D3E6C"/>
                </a:solidFill>
                <a:latin typeface="Arial" pitchFamily="34" charset="0"/>
                <a:cs typeface="Arial" pitchFamily="34" charset="0"/>
              </a:rPr>
              <a:t>BLE / PW maxi Keypad BLE</a:t>
            </a:r>
            <a:endParaRPr lang="ru-RU" sz="2400" dirty="0" smtClean="0">
              <a:solidFill>
                <a:srgbClr val="1D3E6C"/>
              </a:solidFill>
              <a:latin typeface="Arial" pitchFamily="34" charset="0"/>
              <a:cs typeface="Arial" pitchFamily="34" charset="0"/>
            </a:endParaRPr>
          </a:p>
          <a:p>
            <a:endParaRPr lang="ru-RU" sz="2400" dirty="0">
              <a:solidFill>
                <a:srgbClr val="1D3E6C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Рисунок 6" descr="lines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00430" y="3163176"/>
            <a:ext cx="5643570" cy="369482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00034" y="938683"/>
            <a:ext cx="5440118" cy="14096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err="1" smtClean="0">
                <a:latin typeface="Arial" pitchFamily="34" charset="0"/>
                <a:cs typeface="Arial" pitchFamily="34" charset="0"/>
              </a:rPr>
              <a:t>Мультиформатные</a:t>
            </a: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 Считыватели бесконтактных идентификаторов</a:t>
            </a:r>
            <a:endParaRPr lang="en-US" sz="1400" b="1" dirty="0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20000"/>
              </a:lnSpc>
            </a:pPr>
            <a:r>
              <a:rPr lang="ru-RU" sz="1200" dirty="0" smtClean="0">
                <a:latin typeface="Arial" pitchFamily="34" charset="0"/>
                <a:cs typeface="Arial" pitchFamily="34" charset="0"/>
              </a:rPr>
              <a:t>Для использования в системах управления доступом,</a:t>
            </a:r>
          </a:p>
          <a:p>
            <a:pPr>
              <a:lnSpc>
                <a:spcPct val="120000"/>
              </a:lnSpc>
            </a:pPr>
            <a:r>
              <a:rPr lang="ru-RU" sz="1200" dirty="0" smtClean="0">
                <a:latin typeface="Arial" pitchFamily="34" charset="0"/>
                <a:cs typeface="Arial" pitchFamily="34" charset="0"/>
              </a:rPr>
              <a:t>ориентированных на применение интерфейсов:</a:t>
            </a:r>
          </a:p>
          <a:p>
            <a:pPr>
              <a:lnSpc>
                <a:spcPct val="120000"/>
              </a:lnSpc>
            </a:pPr>
            <a:r>
              <a:rPr lang="de-DE" sz="1200" dirty="0" smtClean="0">
                <a:latin typeface="Arial" pitchFamily="34" charset="0"/>
                <a:cs typeface="Arial" pitchFamily="34" charset="0"/>
              </a:rPr>
              <a:t>RS-232, Wiegand 26 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бит</a:t>
            </a:r>
            <a:r>
              <a:rPr lang="de-DE" sz="1200" dirty="0" smtClean="0">
                <a:latin typeface="Arial" pitchFamily="34" charset="0"/>
                <a:cs typeface="Arial" pitchFamily="34" charset="0"/>
              </a:rPr>
              <a:t>, Wiegand 37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 бит</a:t>
            </a:r>
            <a:r>
              <a:rPr lang="de-DE" sz="1200" dirty="0" smtClean="0">
                <a:latin typeface="Arial" pitchFamily="34" charset="0"/>
                <a:cs typeface="Arial" pitchFamily="34" charset="0"/>
              </a:rPr>
              <a:t>, Wiegand</a:t>
            </a:r>
          </a:p>
          <a:p>
            <a:pPr>
              <a:lnSpc>
                <a:spcPct val="120000"/>
              </a:lnSpc>
            </a:pPr>
            <a:r>
              <a:rPr lang="en-US" sz="1200" dirty="0" smtClean="0">
                <a:latin typeface="Arial" pitchFamily="34" charset="0"/>
                <a:cs typeface="Arial" pitchFamily="34" charset="0"/>
              </a:rPr>
              <a:t>42 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бита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стандартный </a:t>
            </a:r>
            <a:r>
              <a:rPr lang="en-US" sz="1200" dirty="0" err="1" smtClean="0">
                <a:latin typeface="Arial" pitchFamily="34" charset="0"/>
                <a:cs typeface="Arial" pitchFamily="34" charset="0"/>
              </a:rPr>
              <a:t>Wiegand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  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с автоматическим выбором </a:t>
            </a:r>
            <a:r>
              <a:rPr lang="en-US" sz="1200" dirty="0" err="1" smtClean="0">
                <a:latin typeface="Arial" pitchFamily="34" charset="0"/>
                <a:cs typeface="Arial" pitchFamily="34" charset="0"/>
              </a:rPr>
              <a:t>TouchMemory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-32" y="4071942"/>
            <a:ext cx="4357718" cy="2500330"/>
          </a:xfrm>
          <a:prstGeom prst="rect">
            <a:avLst/>
          </a:prstGeom>
          <a:solidFill>
            <a:srgbClr val="1D3E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500034" y="4317880"/>
            <a:ext cx="392912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+ Дальность считывания: до </a:t>
            </a:r>
            <a:r>
              <a:rPr lang="en-US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</a:t>
            </a:r>
            <a:r>
              <a:rPr lang="ru-RU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м</a:t>
            </a:r>
          </a:p>
          <a:p>
            <a:pPr>
              <a:lnSpc>
                <a:spcPct val="150000"/>
              </a:lnSpc>
            </a:pPr>
            <a:r>
              <a:rPr lang="ru-RU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+ Напряжение питания: +4,75…+16 В пост. тока</a:t>
            </a:r>
          </a:p>
          <a:p>
            <a:pPr>
              <a:lnSpc>
                <a:spcPct val="150000"/>
              </a:lnSpc>
            </a:pPr>
            <a:r>
              <a:rPr lang="ru-RU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+ Материал: пластик </a:t>
            </a:r>
            <a:r>
              <a:rPr lang="en-US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ABS</a:t>
            </a:r>
            <a:endParaRPr lang="ru-RU" sz="12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ru-RU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+ Цвет:</a:t>
            </a:r>
            <a:r>
              <a:rPr lang="en-US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черный</a:t>
            </a:r>
          </a:p>
          <a:p>
            <a:pPr>
              <a:lnSpc>
                <a:spcPct val="150000"/>
              </a:lnSpc>
            </a:pPr>
            <a:r>
              <a:rPr lang="ru-RU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+ Диапазон температур: -35….+60</a:t>
            </a:r>
            <a:r>
              <a:rPr lang="ru-RU" sz="1200" dirty="0" smtClean="0"/>
              <a:t> </a:t>
            </a:r>
            <a:r>
              <a:rPr lang="ru-RU" sz="1200" dirty="0" smtClean="0">
                <a:solidFill>
                  <a:schemeClr val="bg1"/>
                </a:solidFill>
              </a:rPr>
              <a:t>°</a:t>
            </a:r>
            <a:r>
              <a:rPr lang="ru-RU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С</a:t>
            </a:r>
          </a:p>
          <a:p>
            <a:pPr>
              <a:lnSpc>
                <a:spcPct val="150000"/>
              </a:lnSpc>
            </a:pPr>
            <a:r>
              <a:rPr lang="ru-RU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+ Габариты: </a:t>
            </a:r>
            <a:r>
              <a:rPr lang="en-US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16</a:t>
            </a:r>
            <a:r>
              <a:rPr lang="ru-RU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0 </a:t>
            </a:r>
            <a:r>
              <a:rPr lang="ru-RU" sz="12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х</a:t>
            </a:r>
            <a:r>
              <a:rPr lang="ru-RU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45 </a:t>
            </a:r>
            <a:r>
              <a:rPr lang="ru-RU" sz="12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х</a:t>
            </a:r>
            <a:r>
              <a:rPr lang="ru-RU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1</a:t>
            </a:r>
            <a:r>
              <a:rPr lang="en-US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6</a:t>
            </a:r>
            <a:r>
              <a:rPr lang="ru-RU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мм</a:t>
            </a:r>
            <a:endParaRPr lang="ru-RU" sz="1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00034" y="2301260"/>
            <a:ext cx="5072098" cy="16373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Arial" pitchFamily="34" charset="0"/>
                <a:cs typeface="Arial" pitchFamily="34" charset="0"/>
              </a:rPr>
              <a:t>Идентификаторы</a:t>
            </a:r>
            <a:endParaRPr lang="en-US" sz="1400" b="1" dirty="0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20000"/>
              </a:lnSpc>
              <a:buFont typeface="Arial" pitchFamily="34" charset="0"/>
              <a:buChar char="•"/>
            </a:pPr>
            <a:r>
              <a:rPr lang="ru-RU" sz="1200" dirty="0" err="1" smtClean="0">
                <a:latin typeface="Arial" pitchFamily="34" charset="0"/>
                <a:cs typeface="Arial" pitchFamily="34" charset="0"/>
              </a:rPr>
              <a:t>EM-Marine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 и/или 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FSK (125 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кГц)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>
              <a:lnSpc>
                <a:spcPct val="120000"/>
              </a:lnSpc>
              <a:buFont typeface="Arial" pitchFamily="34" charset="0"/>
              <a:buChar char="•"/>
            </a:pPr>
            <a:r>
              <a:rPr lang="en-US" sz="1200" dirty="0" err="1" smtClean="0">
                <a:latin typeface="Arial" pitchFamily="34" charset="0"/>
                <a:cs typeface="Arial" pitchFamily="34" charset="0"/>
              </a:rPr>
              <a:t>Mifare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 (13,56 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МГц)</a:t>
            </a: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20000"/>
              </a:lnSpc>
              <a:buFont typeface="Arial" pitchFamily="34" charset="0"/>
              <a:buChar char="•"/>
            </a:pPr>
            <a:r>
              <a:rPr lang="ru-RU" sz="1200" dirty="0" smtClean="0">
                <a:latin typeface="Arial" pitchFamily="34" charset="0"/>
                <a:cs typeface="Arial" pitchFamily="34" charset="0"/>
              </a:rPr>
              <a:t>М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обильные 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идентификаторы 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PW Mobile ID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 (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Bluetooth BLE)</a:t>
            </a:r>
            <a:endParaRPr lang="ru-RU" sz="1200" dirty="0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20000"/>
              </a:lnSpc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20000"/>
              </a:lnSpc>
            </a:pPr>
            <a:r>
              <a:rPr lang="ru-RU" sz="1200" dirty="0" smtClean="0">
                <a:latin typeface="Arial" pitchFamily="34" charset="0"/>
                <a:cs typeface="Arial" pitchFamily="34" charset="0"/>
              </a:rPr>
              <a:t>Возможность запрограммировать считыватели на работу с определенными видами идентификаторов</a:t>
            </a:r>
            <a:endParaRPr lang="ru-RU" sz="1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Рисунок 12" descr="pw maxi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06579" y="1274258"/>
            <a:ext cx="2666015" cy="52980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lines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163200"/>
            <a:ext cx="5643570" cy="3694824"/>
          </a:xfrm>
          <a:prstGeom prst="rect">
            <a:avLst/>
          </a:prstGeom>
        </p:spPr>
      </p:pic>
      <p:pic>
        <p:nvPicPr>
          <p:cNvPr id="5" name="Рисунок 4" descr="proxway_log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00826" y="0"/>
            <a:ext cx="2286016" cy="100423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00034" y="214314"/>
            <a:ext cx="43577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1D3E6C"/>
                </a:solidFill>
                <a:latin typeface="Arial" pitchFamily="34" charset="0"/>
                <a:cs typeface="Arial" pitchFamily="34" charset="0"/>
              </a:rPr>
              <a:t>PW mini</a:t>
            </a:r>
            <a:r>
              <a:rPr lang="ru-RU" sz="2400" dirty="0" smtClean="0">
                <a:solidFill>
                  <a:srgbClr val="1D3E6C"/>
                </a:solidFill>
                <a:latin typeface="Arial" pitchFamily="34" charset="0"/>
                <a:cs typeface="Arial" pitchFamily="34" charset="0"/>
              </a:rPr>
              <a:t> / </a:t>
            </a:r>
            <a:r>
              <a:rPr lang="en-US" sz="2400" dirty="0" smtClean="0">
                <a:solidFill>
                  <a:srgbClr val="1D3E6C"/>
                </a:solidFill>
                <a:latin typeface="Arial" pitchFamily="34" charset="0"/>
                <a:cs typeface="Arial" pitchFamily="34" charset="0"/>
              </a:rPr>
              <a:t>PW mini</a:t>
            </a:r>
            <a:r>
              <a:rPr lang="ru-RU" sz="2400" dirty="0" smtClean="0">
                <a:solidFill>
                  <a:srgbClr val="1D3E6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smtClean="0">
                <a:solidFill>
                  <a:srgbClr val="1D3E6C"/>
                </a:solidFill>
                <a:latin typeface="Arial" pitchFamily="34" charset="0"/>
                <a:cs typeface="Arial" pitchFamily="34" charset="0"/>
              </a:rPr>
              <a:t>BLE</a:t>
            </a:r>
            <a:endParaRPr lang="ru-RU" sz="2400" dirty="0" smtClean="0">
              <a:solidFill>
                <a:srgbClr val="1D3E6C"/>
              </a:solidFill>
              <a:latin typeface="Arial" pitchFamily="34" charset="0"/>
              <a:cs typeface="Arial" pitchFamily="34" charset="0"/>
            </a:endParaRPr>
          </a:p>
          <a:p>
            <a:endParaRPr lang="ru-RU" sz="2400" dirty="0">
              <a:solidFill>
                <a:srgbClr val="1D3E6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57356" y="857232"/>
            <a:ext cx="414340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Arial" pitchFamily="34" charset="0"/>
                <a:cs typeface="Arial" pitchFamily="34" charset="0"/>
              </a:rPr>
              <a:t>Считыватели бесконтактных идентификаторов</a:t>
            </a:r>
            <a:endParaRPr lang="en-US" sz="1400" b="1" dirty="0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20000"/>
              </a:lnSpc>
            </a:pPr>
            <a:r>
              <a:rPr lang="ru-RU" sz="1200" dirty="0" smtClean="0">
                <a:latin typeface="Arial" pitchFamily="34" charset="0"/>
                <a:cs typeface="Arial" pitchFamily="34" charset="0"/>
              </a:rPr>
              <a:t>Для использования в системах управления доступом,</a:t>
            </a:r>
          </a:p>
          <a:p>
            <a:pPr>
              <a:lnSpc>
                <a:spcPct val="120000"/>
              </a:lnSpc>
            </a:pPr>
            <a:r>
              <a:rPr lang="ru-RU" sz="1200" dirty="0" smtClean="0">
                <a:latin typeface="Arial" pitchFamily="34" charset="0"/>
                <a:cs typeface="Arial" pitchFamily="34" charset="0"/>
              </a:rPr>
              <a:t>ориентированных на применение интерфейсов:</a:t>
            </a:r>
          </a:p>
          <a:p>
            <a:pPr>
              <a:lnSpc>
                <a:spcPct val="120000"/>
              </a:lnSpc>
            </a:pPr>
            <a:r>
              <a:rPr lang="de-DE" sz="1200" dirty="0" smtClean="0">
                <a:latin typeface="Arial" pitchFamily="34" charset="0"/>
                <a:cs typeface="Arial" pitchFamily="34" charset="0"/>
              </a:rPr>
              <a:t>RS-232, Wiegand 26 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бит</a:t>
            </a:r>
            <a:r>
              <a:rPr lang="de-DE" sz="1200" dirty="0" smtClean="0">
                <a:latin typeface="Arial" pitchFamily="34" charset="0"/>
                <a:cs typeface="Arial" pitchFamily="34" charset="0"/>
              </a:rPr>
              <a:t>, Wiegand 37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 бит</a:t>
            </a:r>
            <a:r>
              <a:rPr lang="de-DE" sz="1200" dirty="0" smtClean="0">
                <a:latin typeface="Arial" pitchFamily="34" charset="0"/>
                <a:cs typeface="Arial" pitchFamily="34" charset="0"/>
              </a:rPr>
              <a:t>, Wiegand</a:t>
            </a:r>
          </a:p>
          <a:p>
            <a:pPr>
              <a:lnSpc>
                <a:spcPct val="120000"/>
              </a:lnSpc>
            </a:pPr>
            <a:r>
              <a:rPr lang="en-US" sz="1200" dirty="0" smtClean="0">
                <a:latin typeface="Arial" pitchFamily="34" charset="0"/>
                <a:cs typeface="Arial" pitchFamily="34" charset="0"/>
              </a:rPr>
              <a:t>42 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бита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стандартный </a:t>
            </a:r>
            <a:r>
              <a:rPr lang="en-US" sz="1200" dirty="0" err="1" smtClean="0">
                <a:latin typeface="Arial" pitchFamily="34" charset="0"/>
                <a:cs typeface="Arial" pitchFamily="34" charset="0"/>
              </a:rPr>
              <a:t>Wiegand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  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с автоматическим выбором </a:t>
            </a:r>
            <a:r>
              <a:rPr lang="en-US" sz="1200" dirty="0" err="1" smtClean="0">
                <a:latin typeface="Arial" pitchFamily="34" charset="0"/>
                <a:cs typeface="Arial" pitchFamily="34" charset="0"/>
              </a:rPr>
              <a:t>TouchMemory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1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Рисунок 8" descr="PW_mini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32" y="851411"/>
            <a:ext cx="3143272" cy="600659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214678" y="4071942"/>
            <a:ext cx="5929290" cy="2500330"/>
          </a:xfrm>
          <a:prstGeom prst="rect">
            <a:avLst/>
          </a:prstGeom>
          <a:solidFill>
            <a:srgbClr val="1D3E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3643306" y="4183757"/>
            <a:ext cx="392912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+ Дальность считывания: </a:t>
            </a:r>
            <a:r>
              <a:rPr lang="en-US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PW mini 50-100 </a:t>
            </a:r>
            <a:r>
              <a:rPr lang="ru-RU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мм,</a:t>
            </a:r>
          </a:p>
          <a:p>
            <a:pPr>
              <a:lnSpc>
                <a:spcPct val="150000"/>
              </a:lnSpc>
            </a:pPr>
            <a:r>
              <a:rPr lang="ru-RU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en-US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PW mini</a:t>
            </a:r>
            <a:r>
              <a:rPr lang="ru-RU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BLE  </a:t>
            </a:r>
            <a:r>
              <a:rPr lang="ru-RU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до 3 м</a:t>
            </a:r>
          </a:p>
          <a:p>
            <a:pPr>
              <a:lnSpc>
                <a:spcPct val="150000"/>
              </a:lnSpc>
            </a:pPr>
            <a:r>
              <a:rPr lang="ru-RU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+ Напряжение питания: +4,75…+16 В пост. тока</a:t>
            </a:r>
          </a:p>
          <a:p>
            <a:pPr>
              <a:lnSpc>
                <a:spcPct val="150000"/>
              </a:lnSpc>
            </a:pPr>
            <a:r>
              <a:rPr lang="ru-RU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+ Материал: пластик </a:t>
            </a:r>
            <a:r>
              <a:rPr lang="en-US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ABS</a:t>
            </a:r>
            <a:endParaRPr lang="ru-RU" sz="12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ru-RU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+ Цвет:</a:t>
            </a:r>
            <a:r>
              <a:rPr lang="en-US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черный, серый, белый</a:t>
            </a:r>
          </a:p>
          <a:p>
            <a:pPr>
              <a:lnSpc>
                <a:spcPct val="150000"/>
              </a:lnSpc>
            </a:pPr>
            <a:r>
              <a:rPr lang="ru-RU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+ Диапазон температур: -35….+60</a:t>
            </a:r>
            <a:r>
              <a:rPr lang="ru-RU" sz="1200" dirty="0" smtClean="0"/>
              <a:t> </a:t>
            </a:r>
            <a:r>
              <a:rPr lang="ru-RU" sz="1200" dirty="0" smtClean="0">
                <a:solidFill>
                  <a:schemeClr val="bg1"/>
                </a:solidFill>
              </a:rPr>
              <a:t>°</a:t>
            </a:r>
            <a:r>
              <a:rPr lang="ru-RU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С</a:t>
            </a:r>
          </a:p>
          <a:p>
            <a:pPr>
              <a:lnSpc>
                <a:spcPct val="150000"/>
              </a:lnSpc>
            </a:pPr>
            <a:r>
              <a:rPr lang="ru-RU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+ Габариты: 80 </a:t>
            </a:r>
            <a:r>
              <a:rPr lang="ru-RU" sz="12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х</a:t>
            </a:r>
            <a:r>
              <a:rPr lang="ru-RU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45 </a:t>
            </a:r>
            <a:r>
              <a:rPr lang="ru-RU" sz="12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х</a:t>
            </a:r>
            <a:r>
              <a:rPr lang="ru-RU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12,5 мм</a:t>
            </a:r>
            <a:endParaRPr lang="ru-RU" sz="1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643306" y="2439701"/>
            <a:ext cx="5072098" cy="16373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Arial" pitchFamily="34" charset="0"/>
                <a:cs typeface="Arial" pitchFamily="34" charset="0"/>
              </a:rPr>
              <a:t>Идентификаторы</a:t>
            </a:r>
            <a:endParaRPr lang="en-US" sz="1400" b="1" dirty="0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20000"/>
              </a:lnSpc>
              <a:buFont typeface="Arial" pitchFamily="34" charset="0"/>
              <a:buChar char="•"/>
            </a:pPr>
            <a:r>
              <a:rPr lang="ru-RU" sz="1200" dirty="0" err="1" smtClean="0">
                <a:latin typeface="Arial" pitchFamily="34" charset="0"/>
                <a:cs typeface="Arial" pitchFamily="34" charset="0"/>
              </a:rPr>
              <a:t>EM-Marine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 и/или 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FSK (125 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кГц), </a:t>
            </a:r>
            <a:endParaRPr lang="ru-RU" sz="1200" dirty="0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20000"/>
              </a:lnSpc>
              <a:buFont typeface="Arial" pitchFamily="34" charset="0"/>
              <a:buChar char="•"/>
            </a:pPr>
            <a:r>
              <a:rPr lang="en-US" sz="1200" dirty="0" err="1" smtClean="0">
                <a:latin typeface="Arial" pitchFamily="34" charset="0"/>
                <a:cs typeface="Arial" pitchFamily="34" charset="0"/>
              </a:rPr>
              <a:t>Mifare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 (13,56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 МГц)</a:t>
            </a:r>
            <a:endParaRPr lang="ru-RU" sz="1200" dirty="0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20000"/>
              </a:lnSpc>
              <a:buFont typeface="Arial" pitchFamily="34" charset="0"/>
              <a:buChar char="•"/>
            </a:pPr>
            <a:r>
              <a:rPr lang="ru-RU" sz="1200" dirty="0" smtClean="0">
                <a:latin typeface="Arial" pitchFamily="34" charset="0"/>
                <a:cs typeface="Arial" pitchFamily="34" charset="0"/>
              </a:rPr>
              <a:t>М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обильные 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идентификаторы 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PW Mobile ID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 (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Bluetooth BLE)</a:t>
            </a:r>
            <a:endParaRPr lang="ru-RU" sz="1200" dirty="0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20000"/>
              </a:lnSpc>
            </a:pPr>
            <a:endParaRPr lang="ru-RU" sz="1200" dirty="0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20000"/>
              </a:lnSpc>
            </a:pPr>
            <a:r>
              <a:rPr lang="ru-RU" sz="1200" dirty="0" smtClean="0">
                <a:latin typeface="Arial" pitchFamily="34" charset="0"/>
                <a:cs typeface="Arial" pitchFamily="34" charset="0"/>
              </a:rPr>
              <a:t>Возможность 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запрограммировать считыватели на работу с определенными видами идентификаторов</a:t>
            </a:r>
            <a:endParaRPr lang="ru-RU" sz="12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lines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4500594" y="1928802"/>
            <a:ext cx="5643570" cy="3694824"/>
          </a:xfrm>
          <a:prstGeom prst="rect">
            <a:avLst/>
          </a:prstGeom>
        </p:spPr>
      </p:pic>
      <p:pic>
        <p:nvPicPr>
          <p:cNvPr id="4" name="Рисунок 3" descr="proxway_log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00826" y="0"/>
            <a:ext cx="2286016" cy="10042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0034" y="214314"/>
            <a:ext cx="40719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1D3E6C"/>
                </a:solidFill>
                <a:latin typeface="Arial" pitchFamily="34" charset="0"/>
                <a:cs typeface="Arial" pitchFamily="34" charset="0"/>
              </a:rPr>
              <a:t>PW 101 plus EH </a:t>
            </a:r>
            <a:endParaRPr lang="ru-RU" sz="2400" dirty="0">
              <a:solidFill>
                <a:srgbClr val="1D3E6C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Рисунок 6" descr="101 plus eh_mf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860973"/>
            <a:ext cx="2571736" cy="442541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643174" y="785794"/>
            <a:ext cx="4143404" cy="11880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Arial" pitchFamily="34" charset="0"/>
                <a:cs typeface="Arial" pitchFamily="34" charset="0"/>
              </a:rPr>
              <a:t>Считыватели бесконтактных идентификаторов</a:t>
            </a:r>
            <a:endParaRPr lang="en-US" sz="1400" b="1" dirty="0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20000"/>
              </a:lnSpc>
            </a:pPr>
            <a:r>
              <a:rPr lang="ru-RU" sz="1200" dirty="0" smtClean="0">
                <a:latin typeface="Arial" pitchFamily="34" charset="0"/>
                <a:cs typeface="Arial" pitchFamily="34" charset="0"/>
              </a:rPr>
              <a:t>Выходной интерфейс стандарта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dirty="0" err="1" smtClean="0">
                <a:latin typeface="Arial" pitchFamily="34" charset="0"/>
                <a:cs typeface="Arial" pitchFamily="34" charset="0"/>
              </a:rPr>
              <a:t>Wiegand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>
              <a:lnSpc>
                <a:spcPct val="120000"/>
              </a:lnSpc>
            </a:pPr>
            <a:r>
              <a:rPr lang="ru-RU" sz="1200" dirty="0" smtClean="0">
                <a:latin typeface="Arial" pitchFamily="34" charset="0"/>
                <a:cs typeface="Arial" pitchFamily="34" charset="0"/>
              </a:rPr>
              <a:t>Дистанция считывания до 10 см</a:t>
            </a: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20000"/>
              </a:lnSpc>
            </a:pPr>
            <a:r>
              <a:rPr lang="ru-RU" sz="1200" dirty="0" smtClean="0">
                <a:latin typeface="Arial" pitchFamily="34" charset="0"/>
                <a:cs typeface="Arial" pitchFamily="34" charset="0"/>
              </a:rPr>
              <a:t>2 крышки корпуса в комплекте</a:t>
            </a:r>
            <a:endParaRPr lang="ru-RU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71802" y="2000240"/>
            <a:ext cx="5072098" cy="972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Arial" pitchFamily="34" charset="0"/>
                <a:cs typeface="Arial" pitchFamily="34" charset="0"/>
              </a:rPr>
              <a:t>Идентификаторы</a:t>
            </a:r>
            <a:endParaRPr lang="en-US" sz="1400" b="1" dirty="0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20000"/>
              </a:lnSpc>
            </a:pPr>
            <a:r>
              <a:rPr lang="ru-RU" sz="1200" dirty="0" smtClean="0">
                <a:latin typeface="Arial" pitchFamily="34" charset="0"/>
                <a:cs typeface="Arial" pitchFamily="34" charset="0"/>
              </a:rPr>
              <a:t>Карты и брелоки двух форматов: </a:t>
            </a:r>
          </a:p>
          <a:p>
            <a:pPr>
              <a:lnSpc>
                <a:spcPct val="120000"/>
              </a:lnSpc>
            </a:pPr>
            <a:r>
              <a:rPr lang="en-US" sz="1200" dirty="0" smtClean="0">
                <a:latin typeface="Arial" pitchFamily="34" charset="0"/>
                <a:cs typeface="Arial" pitchFamily="34" charset="0"/>
              </a:rPr>
              <a:t>- 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амплитудная модуляция –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b="1" dirty="0" smtClean="0">
                <a:latin typeface="Arial" pitchFamily="34" charset="0"/>
                <a:cs typeface="Arial" pitchFamily="34" charset="0"/>
              </a:rPr>
              <a:t>ASK (EM-MARINE</a:t>
            </a:r>
            <a:r>
              <a:rPr lang="en-US" sz="1200" b="1" dirty="0" smtClean="0">
                <a:latin typeface="Arial" pitchFamily="34" charset="0"/>
                <a:cs typeface="Arial" pitchFamily="34" charset="0"/>
              </a:rPr>
              <a:t>)</a:t>
            </a:r>
            <a:r>
              <a:rPr lang="ru-RU" sz="1200" b="1" dirty="0" smtClean="0">
                <a:latin typeface="Arial" pitchFamily="34" charset="0"/>
                <a:cs typeface="Arial" pitchFamily="34" charset="0"/>
              </a:rPr>
              <a:t> (125 кГц)</a:t>
            </a:r>
            <a:endParaRPr lang="en-US" sz="1200" b="1" dirty="0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1200" dirty="0" smtClean="0">
                <a:latin typeface="Arial" pitchFamily="34" charset="0"/>
                <a:cs typeface="Arial" pitchFamily="34" charset="0"/>
              </a:rPr>
              <a:t>- 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частотная модуляция – </a:t>
            </a:r>
            <a:r>
              <a:rPr lang="en-US" sz="1200" b="1" dirty="0" smtClean="0">
                <a:latin typeface="Arial" pitchFamily="34" charset="0"/>
                <a:cs typeface="Arial" pitchFamily="34" charset="0"/>
              </a:rPr>
              <a:t>FSK</a:t>
            </a:r>
            <a:r>
              <a:rPr lang="ru-RU" sz="1200" b="1" dirty="0" smtClean="0">
                <a:latin typeface="Arial" pitchFamily="34" charset="0"/>
                <a:cs typeface="Arial" pitchFamily="34" charset="0"/>
              </a:rPr>
              <a:t> (125 кГц)</a:t>
            </a:r>
            <a:endParaRPr lang="ru-RU" sz="1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214678" y="4071942"/>
            <a:ext cx="5929290" cy="2500330"/>
          </a:xfrm>
          <a:prstGeom prst="rect">
            <a:avLst/>
          </a:prstGeom>
          <a:solidFill>
            <a:srgbClr val="1D3E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3643306" y="4183757"/>
            <a:ext cx="392912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+ Напряжение питания: от 8 до 18 В пост. тока</a:t>
            </a:r>
          </a:p>
          <a:p>
            <a:pPr>
              <a:lnSpc>
                <a:spcPct val="150000"/>
              </a:lnSpc>
            </a:pPr>
            <a:r>
              <a:rPr lang="ru-RU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+ Степень защиты: </a:t>
            </a:r>
            <a:r>
              <a:rPr lang="en-US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IP54</a:t>
            </a:r>
            <a:endParaRPr lang="ru-RU" sz="12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ru-RU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+ Интерфейс связи с контроллером:</a:t>
            </a:r>
            <a:r>
              <a:rPr lang="en-US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12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ru-RU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en-US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Wiegand-26 – </a:t>
            </a:r>
            <a:r>
              <a:rPr lang="ru-RU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для идентификаторов </a:t>
            </a:r>
            <a:r>
              <a:rPr lang="en-US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ASK/FSK</a:t>
            </a:r>
            <a:endParaRPr lang="ru-RU" sz="12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ru-RU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en-US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Wiegand-37 – </a:t>
            </a:r>
            <a:r>
              <a:rPr lang="ru-RU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для идентификаторов </a:t>
            </a:r>
            <a:r>
              <a:rPr lang="en-US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FSK</a:t>
            </a:r>
            <a:endParaRPr lang="ru-RU" sz="12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ru-RU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+ Диапазон температур: -40….+55</a:t>
            </a:r>
            <a:r>
              <a:rPr lang="ru-RU" sz="1200" dirty="0" smtClean="0"/>
              <a:t> </a:t>
            </a:r>
            <a:r>
              <a:rPr lang="ru-RU" sz="1200" dirty="0" smtClean="0">
                <a:solidFill>
                  <a:schemeClr val="bg1"/>
                </a:solidFill>
              </a:rPr>
              <a:t>°</a:t>
            </a:r>
            <a:r>
              <a:rPr lang="ru-RU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С</a:t>
            </a:r>
          </a:p>
          <a:p>
            <a:pPr>
              <a:lnSpc>
                <a:spcPct val="150000"/>
              </a:lnSpc>
            </a:pPr>
            <a:r>
              <a:rPr lang="ru-RU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+ Габариты / масса: 94 </a:t>
            </a:r>
            <a:r>
              <a:rPr lang="ru-RU" sz="12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х</a:t>
            </a:r>
            <a:r>
              <a:rPr lang="ru-RU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55 </a:t>
            </a:r>
            <a:r>
              <a:rPr lang="ru-RU" sz="12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х</a:t>
            </a:r>
            <a:r>
              <a:rPr lang="ru-RU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15 мм / не более 100 г</a:t>
            </a:r>
            <a:endParaRPr lang="ru-RU" sz="1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lines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3857652" y="1948754"/>
            <a:ext cx="5643570" cy="3694824"/>
          </a:xfrm>
          <a:prstGeom prst="rect">
            <a:avLst/>
          </a:prstGeom>
        </p:spPr>
      </p:pic>
      <p:pic>
        <p:nvPicPr>
          <p:cNvPr id="4" name="Рисунок 3" descr="proxway_log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00826" y="0"/>
            <a:ext cx="2286016" cy="10042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0034" y="214314"/>
            <a:ext cx="40719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1D3E6C"/>
                </a:solidFill>
                <a:latin typeface="Arial" pitchFamily="34" charset="0"/>
                <a:cs typeface="Arial" pitchFamily="34" charset="0"/>
              </a:rPr>
              <a:t>PW 101 plus MF</a:t>
            </a:r>
            <a:endParaRPr lang="ru-RU" sz="2400" dirty="0">
              <a:solidFill>
                <a:srgbClr val="1D3E6C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Рисунок 6" descr="101 plus eh_mf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860973"/>
            <a:ext cx="2571736" cy="442541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643174" y="1071546"/>
            <a:ext cx="5214974" cy="20805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Arial" pitchFamily="34" charset="0"/>
                <a:cs typeface="Arial" pitchFamily="34" charset="0"/>
              </a:rPr>
              <a:t>Считыватели бесконтактных идентификаторов</a:t>
            </a:r>
            <a:endParaRPr lang="en-US" sz="1400" b="1" dirty="0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20000"/>
              </a:lnSpc>
            </a:pPr>
            <a:r>
              <a:rPr lang="ru-RU" sz="1200" dirty="0" smtClean="0">
                <a:latin typeface="Arial" pitchFamily="34" charset="0"/>
                <a:cs typeface="Arial" pitchFamily="34" charset="0"/>
              </a:rPr>
              <a:t>Выходной интерфейс стандарта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dirty="0" err="1" smtClean="0">
                <a:latin typeface="Arial" pitchFamily="34" charset="0"/>
                <a:cs typeface="Arial" pitchFamily="34" charset="0"/>
              </a:rPr>
              <a:t>Wiegand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и «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touch memory»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(DS1990A)</a:t>
            </a:r>
            <a:endParaRPr lang="ru-RU" sz="1200" dirty="0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20000"/>
              </a:lnSpc>
            </a:pPr>
            <a:r>
              <a:rPr lang="ru-RU" sz="1200" dirty="0" smtClean="0">
                <a:latin typeface="Arial" pitchFamily="34" charset="0"/>
                <a:cs typeface="Arial" pitchFamily="34" charset="0"/>
              </a:rPr>
              <a:t>Возможность чтения кода из защищенной области карты (настройка считывателей на работу с защищенной областью и эмиссия </a:t>
            </a:r>
            <a:r>
              <a:rPr lang="ru-RU" sz="1200" dirty="0" err="1" smtClean="0">
                <a:latin typeface="Arial" pitchFamily="34" charset="0"/>
                <a:cs typeface="Arial" pitchFamily="34" charset="0"/>
              </a:rPr>
              <a:t>криптованных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 карт производится настольным считывателем 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PW-101-Plus USB MF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 и специальным бесплатным ПО)</a:t>
            </a: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20000"/>
              </a:lnSpc>
            </a:pPr>
            <a:r>
              <a:rPr lang="ru-RU" sz="1200" dirty="0" smtClean="0">
                <a:latin typeface="Arial" pitchFamily="34" charset="0"/>
                <a:cs typeface="Arial" pitchFamily="34" charset="0"/>
              </a:rPr>
              <a:t>Дистанция считывания до 10 см</a:t>
            </a:r>
          </a:p>
          <a:p>
            <a:pPr>
              <a:lnSpc>
                <a:spcPct val="120000"/>
              </a:lnSpc>
            </a:pPr>
            <a:r>
              <a:rPr lang="ru-RU" sz="1200" dirty="0" smtClean="0">
                <a:latin typeface="Arial" pitchFamily="34" charset="0"/>
                <a:cs typeface="Arial" pitchFamily="34" charset="0"/>
              </a:rPr>
              <a:t>Максимальная длина линии от считывателя до контроллера 150 м</a:t>
            </a: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20000"/>
              </a:lnSpc>
            </a:pPr>
            <a:r>
              <a:rPr lang="ru-RU" sz="1200" dirty="0" smtClean="0">
                <a:latin typeface="Arial" pitchFamily="34" charset="0"/>
                <a:cs typeface="Arial" pitchFamily="34" charset="0"/>
              </a:rPr>
              <a:t>2 крышки корпуса в комплекте</a:t>
            </a:r>
            <a:endParaRPr lang="ru-RU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100302" y="3182081"/>
            <a:ext cx="5072098" cy="75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Arial" pitchFamily="34" charset="0"/>
                <a:cs typeface="Arial" pitchFamily="34" charset="0"/>
              </a:rPr>
              <a:t>Идентификаторы</a:t>
            </a:r>
            <a:endParaRPr lang="en-US" sz="1400" b="1" dirty="0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20000"/>
              </a:lnSpc>
            </a:pPr>
            <a:r>
              <a:rPr lang="ru-RU" sz="1200" dirty="0" smtClean="0">
                <a:latin typeface="Arial" pitchFamily="34" charset="0"/>
                <a:cs typeface="Arial" pitchFamily="34" charset="0"/>
              </a:rPr>
              <a:t>Карты и брелоки формата </a:t>
            </a:r>
            <a:r>
              <a:rPr lang="en-US" sz="1200" b="1" dirty="0" err="1" smtClean="0">
                <a:latin typeface="Arial" pitchFamily="34" charset="0"/>
                <a:cs typeface="Arial" pitchFamily="34" charset="0"/>
              </a:rPr>
              <a:t>Mifare</a:t>
            </a:r>
            <a:r>
              <a:rPr lang="ru-RU" sz="1200" b="1" dirty="0" smtClean="0">
                <a:latin typeface="Arial" pitchFamily="34" charset="0"/>
                <a:cs typeface="Arial" pitchFamily="34" charset="0"/>
              </a:rPr>
              <a:t> (13,56 МГц)</a:t>
            </a:r>
          </a:p>
          <a:p>
            <a:pPr>
              <a:lnSpc>
                <a:spcPct val="120000"/>
              </a:lnSpc>
            </a:pPr>
            <a:endParaRPr lang="ru-RU" sz="1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214678" y="4071942"/>
            <a:ext cx="5929290" cy="2143140"/>
          </a:xfrm>
          <a:prstGeom prst="rect">
            <a:avLst/>
          </a:prstGeom>
          <a:solidFill>
            <a:srgbClr val="1D3E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3643306" y="4214818"/>
            <a:ext cx="392912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+ Напряжение питания: от 8 до 18 В пост. тока</a:t>
            </a:r>
          </a:p>
          <a:p>
            <a:pPr>
              <a:lnSpc>
                <a:spcPct val="150000"/>
              </a:lnSpc>
            </a:pPr>
            <a:r>
              <a:rPr lang="ru-RU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+ Степень защиты: </a:t>
            </a:r>
            <a:r>
              <a:rPr lang="en-US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IP54</a:t>
            </a:r>
            <a:endParaRPr lang="ru-RU" sz="12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ru-RU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+ Интерфейс связи с контроллером:</a:t>
            </a:r>
            <a:r>
              <a:rPr lang="en-US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12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ru-RU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en-US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DS1990A; </a:t>
            </a:r>
            <a:r>
              <a:rPr lang="ru-RU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Wiegand-26, -34, -37, -40, -42, -58</a:t>
            </a:r>
            <a:endParaRPr lang="ru-RU" sz="12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ru-RU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+ Диапазон температур: -40….+55</a:t>
            </a:r>
            <a:r>
              <a:rPr lang="ru-RU" sz="1200" dirty="0" smtClean="0"/>
              <a:t> </a:t>
            </a:r>
            <a:r>
              <a:rPr lang="ru-RU" sz="1200" dirty="0" smtClean="0">
                <a:solidFill>
                  <a:schemeClr val="bg1"/>
                </a:solidFill>
              </a:rPr>
              <a:t>°</a:t>
            </a:r>
            <a:r>
              <a:rPr lang="ru-RU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С</a:t>
            </a:r>
          </a:p>
          <a:p>
            <a:pPr>
              <a:lnSpc>
                <a:spcPct val="150000"/>
              </a:lnSpc>
            </a:pPr>
            <a:r>
              <a:rPr lang="ru-RU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+ Габариты / масса: 94 </a:t>
            </a:r>
            <a:r>
              <a:rPr lang="ru-RU" sz="12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х</a:t>
            </a:r>
            <a:r>
              <a:rPr lang="ru-RU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55 </a:t>
            </a:r>
            <a:r>
              <a:rPr lang="ru-RU" sz="12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х</a:t>
            </a:r>
            <a:r>
              <a:rPr lang="ru-RU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15 мм / не более 100 г</a:t>
            </a:r>
            <a:endParaRPr lang="ru-RU" sz="1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proxway_log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00826" y="0"/>
            <a:ext cx="2286016" cy="10042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0034" y="214314"/>
            <a:ext cx="40719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1D3E6C"/>
                </a:solidFill>
                <a:latin typeface="Arial" pitchFamily="34" charset="0"/>
                <a:cs typeface="Arial" pitchFamily="34" charset="0"/>
              </a:rPr>
              <a:t>PW desktop BLE</a:t>
            </a:r>
            <a:endParaRPr lang="ru-RU" sz="2400" dirty="0">
              <a:solidFill>
                <a:srgbClr val="1D3E6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14810" y="1500174"/>
            <a:ext cx="2928958" cy="20559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Arial" pitchFamily="34" charset="0"/>
                <a:cs typeface="Arial" pitchFamily="34" charset="0"/>
              </a:rPr>
              <a:t>Настольный считыватель </a:t>
            </a:r>
          </a:p>
          <a:p>
            <a:r>
              <a:rPr lang="en-US" sz="1400" b="1" dirty="0" smtClean="0">
                <a:latin typeface="Arial" pitchFamily="34" charset="0"/>
                <a:cs typeface="Arial" pitchFamily="34" charset="0"/>
              </a:rPr>
              <a:t>ASK / FSK / </a:t>
            </a:r>
            <a:r>
              <a:rPr lang="en-US" sz="1400" b="1" dirty="0" err="1" smtClean="0">
                <a:latin typeface="Arial" pitchFamily="34" charset="0"/>
                <a:cs typeface="Arial" pitchFamily="34" charset="0"/>
              </a:rPr>
              <a:t>Mifare</a:t>
            </a: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,</a:t>
            </a:r>
          </a:p>
          <a:p>
            <a:r>
              <a:rPr lang="ru-RU" sz="1400" b="1" dirty="0" smtClean="0">
                <a:latin typeface="Arial" pitchFamily="34" charset="0"/>
                <a:cs typeface="Arial" pitchFamily="34" charset="0"/>
              </a:rPr>
              <a:t>с поддержкой 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BLE</a:t>
            </a: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,</a:t>
            </a:r>
          </a:p>
          <a:p>
            <a:r>
              <a:rPr lang="ru-RU" sz="1400" b="1" dirty="0" smtClean="0">
                <a:latin typeface="Arial" pitchFamily="34" charset="0"/>
                <a:cs typeface="Arial" pitchFamily="34" charset="0"/>
              </a:rPr>
              <a:t>с USB интерфейсом</a:t>
            </a:r>
          </a:p>
          <a:p>
            <a:r>
              <a:rPr lang="ru-RU" sz="1400" b="1" dirty="0" smtClean="0">
                <a:latin typeface="Arial" pitchFamily="34" charset="0"/>
                <a:cs typeface="Arial" pitchFamily="34" charset="0"/>
              </a:rPr>
              <a:t>и открытым протоколом</a:t>
            </a:r>
            <a:endParaRPr lang="en-US" sz="1400" b="1" dirty="0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20000"/>
              </a:lnSpc>
            </a:pPr>
            <a:r>
              <a:rPr lang="ru-RU" sz="1200" dirty="0" smtClean="0">
                <a:latin typeface="Arial" pitchFamily="34" charset="0"/>
                <a:cs typeface="Arial" pitchFamily="34" charset="0"/>
              </a:rPr>
              <a:t>Предназначен для использования</a:t>
            </a:r>
          </a:p>
          <a:p>
            <a:pPr>
              <a:lnSpc>
                <a:spcPct val="120000"/>
              </a:lnSpc>
            </a:pPr>
            <a:r>
              <a:rPr lang="ru-RU" sz="1200" dirty="0" smtClean="0">
                <a:latin typeface="Arial" pitchFamily="34" charset="0"/>
                <a:cs typeface="Arial" pitchFamily="34" charset="0"/>
              </a:rPr>
              <a:t>в СКУД и интеграции с другим ПО</a:t>
            </a:r>
          </a:p>
          <a:p>
            <a:pPr>
              <a:lnSpc>
                <a:spcPct val="120000"/>
              </a:lnSpc>
            </a:pPr>
            <a:r>
              <a:rPr lang="ru-RU" sz="1200" dirty="0" smtClean="0">
                <a:latin typeface="Arial" pitchFamily="34" charset="0"/>
                <a:cs typeface="Arial" pitchFamily="34" charset="0"/>
              </a:rPr>
              <a:t>Является хранилищем лицензий мобильных идентификаторов</a:t>
            </a:r>
            <a:endParaRPr lang="ru-RU" sz="1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Рисунок 7" descr="PW desktop BLE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406" y="714356"/>
            <a:ext cx="3857652" cy="6120212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929190" y="4071942"/>
            <a:ext cx="4214778" cy="2453402"/>
          </a:xfrm>
          <a:prstGeom prst="rect">
            <a:avLst/>
          </a:prstGeom>
          <a:solidFill>
            <a:srgbClr val="1D3E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5143472" y="4071942"/>
            <a:ext cx="364337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+ Поддержка </a:t>
            </a:r>
            <a:r>
              <a:rPr lang="en-US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BLE (mobile ID)</a:t>
            </a:r>
            <a:endParaRPr lang="ru-RU" sz="12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ru-RU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+ Считыватель:</a:t>
            </a:r>
          </a:p>
          <a:p>
            <a:pPr>
              <a:lnSpc>
                <a:spcPct val="150000"/>
              </a:lnSpc>
            </a:pPr>
            <a:r>
              <a:rPr lang="ru-RU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- </a:t>
            </a:r>
            <a:r>
              <a:rPr lang="en-US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ASK, FSK, ASK+FSK, </a:t>
            </a:r>
            <a:endParaRPr lang="ru-RU" sz="12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ru-RU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- </a:t>
            </a:r>
            <a:r>
              <a:rPr lang="en-US" sz="12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Mifare</a:t>
            </a:r>
            <a:r>
              <a:rPr lang="en-US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(ISO 14443A) </a:t>
            </a:r>
            <a:endParaRPr lang="ru-RU" sz="12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ru-RU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+ Запись </a:t>
            </a:r>
            <a:r>
              <a:rPr lang="ru-RU" sz="12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Mifare</a:t>
            </a:r>
            <a:r>
              <a:rPr lang="ru-RU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карт, выпуск карт, привязанных </a:t>
            </a:r>
          </a:p>
          <a:p>
            <a:pPr>
              <a:lnSpc>
                <a:spcPct val="150000"/>
              </a:lnSpc>
            </a:pPr>
            <a:r>
              <a:rPr lang="ru-RU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 к системе и / или считывателю</a:t>
            </a:r>
          </a:p>
          <a:p>
            <a:pPr>
              <a:lnSpc>
                <a:spcPct val="150000"/>
              </a:lnSpc>
            </a:pPr>
            <a:r>
              <a:rPr lang="ru-RU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+ Габариты: 112 </a:t>
            </a:r>
            <a:r>
              <a:rPr lang="ru-RU" sz="12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х</a:t>
            </a:r>
            <a:r>
              <a:rPr lang="ru-RU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66 </a:t>
            </a:r>
            <a:r>
              <a:rPr lang="ru-RU" sz="12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х</a:t>
            </a:r>
            <a:r>
              <a:rPr lang="ru-RU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18 мм</a:t>
            </a:r>
          </a:p>
          <a:p>
            <a:pPr>
              <a:lnSpc>
                <a:spcPct val="150000"/>
              </a:lnSpc>
            </a:pPr>
            <a:r>
              <a:rPr lang="ru-RU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+ Хранение до 65 535 мобильных лицензий</a:t>
            </a:r>
            <a:endParaRPr lang="ru-RU" sz="1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Рисунок 10" descr="lines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5143504" y="2163068"/>
            <a:ext cx="5643570" cy="36948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 descr="lines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00396" y="3163200"/>
            <a:ext cx="5643570" cy="3694824"/>
          </a:xfrm>
          <a:prstGeom prst="rect">
            <a:avLst/>
          </a:prstGeom>
        </p:spPr>
      </p:pic>
      <p:pic>
        <p:nvPicPr>
          <p:cNvPr id="4" name="Рисунок 3" descr="proxway_log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00826" y="0"/>
            <a:ext cx="2286016" cy="10042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0034" y="214314"/>
            <a:ext cx="58579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1D3E6C"/>
                </a:solidFill>
                <a:latin typeface="Arial" pitchFamily="34" charset="0"/>
                <a:cs typeface="Arial" pitchFamily="34" charset="0"/>
              </a:rPr>
              <a:t>НАСТОЛЬНЫЙ</a:t>
            </a:r>
          </a:p>
          <a:p>
            <a:r>
              <a:rPr lang="ru-RU" sz="2400" dirty="0" smtClean="0">
                <a:solidFill>
                  <a:srgbClr val="1D3E6C"/>
                </a:solidFill>
                <a:latin typeface="Arial" pitchFamily="34" charset="0"/>
                <a:cs typeface="Arial" pitchFamily="34" charset="0"/>
              </a:rPr>
              <a:t>РЕГИСТРАЦИОННЫЙ СЧИТЫВАТЕЛЬ</a:t>
            </a:r>
          </a:p>
          <a:p>
            <a:r>
              <a:rPr lang="en-US" sz="2400" dirty="0" smtClean="0">
                <a:solidFill>
                  <a:srgbClr val="1D3E6C"/>
                </a:solidFill>
                <a:latin typeface="Arial" pitchFamily="34" charset="0"/>
                <a:cs typeface="Arial" pitchFamily="34" charset="0"/>
              </a:rPr>
              <a:t>PW</a:t>
            </a:r>
            <a:r>
              <a:rPr lang="ru-RU" sz="2400" dirty="0" smtClean="0">
                <a:solidFill>
                  <a:srgbClr val="1D3E6C"/>
                </a:solidFill>
                <a:latin typeface="Arial" pitchFamily="34" charset="0"/>
                <a:cs typeface="Arial" pitchFamily="34" charset="0"/>
              </a:rPr>
              <a:t>-101-</a:t>
            </a:r>
            <a:r>
              <a:rPr lang="en-US" sz="2400" dirty="0" smtClean="0">
                <a:solidFill>
                  <a:srgbClr val="1D3E6C"/>
                </a:solidFill>
                <a:latin typeface="Arial" pitchFamily="34" charset="0"/>
                <a:cs typeface="Arial" pitchFamily="34" charset="0"/>
              </a:rPr>
              <a:t>Plus USB EH</a:t>
            </a:r>
            <a:endParaRPr lang="ru-RU" sz="2400" dirty="0">
              <a:solidFill>
                <a:srgbClr val="1D3E6C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Рисунок 8" descr="card_pwusb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32832" y="642918"/>
            <a:ext cx="5011200" cy="5983200"/>
          </a:xfrm>
          <a:prstGeom prst="rect">
            <a:avLst/>
          </a:prstGeom>
        </p:spPr>
      </p:pic>
      <p:pic>
        <p:nvPicPr>
          <p:cNvPr id="10" name="Рисунок 9" descr="usb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954736" y="1428736"/>
            <a:ext cx="832106" cy="42062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00034" y="1449009"/>
            <a:ext cx="5214974" cy="1452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Arial" pitchFamily="34" charset="0"/>
                <a:cs typeface="Arial" pitchFamily="34" charset="0"/>
              </a:rPr>
              <a:t>Предназначен</a:t>
            </a:r>
            <a:endParaRPr lang="en-US" sz="1400" b="1" dirty="0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20000"/>
              </a:lnSpc>
            </a:pPr>
            <a:r>
              <a:rPr lang="ru-RU" sz="1200" dirty="0" smtClean="0">
                <a:latin typeface="Arial" pitchFamily="34" charset="0"/>
                <a:cs typeface="Arial" pitchFamily="34" charset="0"/>
              </a:rPr>
              <a:t>для ввода кодов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бесконтактных идентификаторов в компьютер</a:t>
            </a:r>
          </a:p>
          <a:p>
            <a:pPr>
              <a:lnSpc>
                <a:spcPct val="120000"/>
              </a:lnSpc>
            </a:pPr>
            <a:r>
              <a:rPr lang="ru-RU" sz="1200" dirty="0" smtClean="0">
                <a:latin typeface="Arial" pitchFamily="34" charset="0"/>
                <a:cs typeface="Arial" pitchFamily="34" charset="0"/>
              </a:rPr>
              <a:t>по интерфейсу USB</a:t>
            </a: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20000"/>
              </a:lnSpc>
            </a:pP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Эмулирует</a:t>
            </a:r>
            <a:endParaRPr lang="en-US" sz="1400" b="1" dirty="0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20000"/>
              </a:lnSpc>
            </a:pPr>
            <a:r>
              <a:rPr lang="ru-RU" sz="1200" dirty="0" smtClean="0">
                <a:latin typeface="Arial" pitchFamily="34" charset="0"/>
                <a:cs typeface="Arial" pitchFamily="34" charset="0"/>
              </a:rPr>
              <a:t>стандартную 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USB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-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 клавиатуру, не требует установки</a:t>
            </a: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20000"/>
              </a:lnSpc>
            </a:pPr>
            <a:r>
              <a:rPr lang="ru-RU" sz="1200" dirty="0" smtClean="0">
                <a:latin typeface="Arial" pitchFamily="34" charset="0"/>
                <a:cs typeface="Arial" pitchFamily="34" charset="0"/>
              </a:rPr>
              <a:t>дополнительных драйверов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и специального ПО</a:t>
            </a:r>
            <a:endParaRPr lang="ru-RU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00034" y="3000372"/>
            <a:ext cx="5072098" cy="972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Arial" pitchFamily="34" charset="0"/>
                <a:cs typeface="Arial" pitchFamily="34" charset="0"/>
              </a:rPr>
              <a:t>Идентификаторы</a:t>
            </a:r>
            <a:endParaRPr lang="en-US" sz="1400" b="1" dirty="0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20000"/>
              </a:lnSpc>
            </a:pPr>
            <a:r>
              <a:rPr lang="ru-RU" sz="1200" dirty="0" smtClean="0">
                <a:latin typeface="Arial" pitchFamily="34" charset="0"/>
                <a:cs typeface="Arial" pitchFamily="34" charset="0"/>
              </a:rPr>
              <a:t>Карты и брелоки двух форматов: </a:t>
            </a:r>
          </a:p>
          <a:p>
            <a:pPr>
              <a:lnSpc>
                <a:spcPct val="120000"/>
              </a:lnSpc>
            </a:pPr>
            <a:r>
              <a:rPr lang="en-US" sz="1200" dirty="0" smtClean="0">
                <a:latin typeface="Arial" pitchFamily="34" charset="0"/>
                <a:cs typeface="Arial" pitchFamily="34" charset="0"/>
              </a:rPr>
              <a:t>- 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амплитудная модуляция –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b="1" dirty="0" smtClean="0">
                <a:latin typeface="Arial" pitchFamily="34" charset="0"/>
                <a:cs typeface="Arial" pitchFamily="34" charset="0"/>
              </a:rPr>
              <a:t>ASK (EM-MARINE)</a:t>
            </a:r>
          </a:p>
          <a:p>
            <a:pPr>
              <a:lnSpc>
                <a:spcPct val="120000"/>
              </a:lnSpc>
            </a:pPr>
            <a:r>
              <a:rPr lang="en-US" sz="1200" dirty="0" smtClean="0">
                <a:latin typeface="Arial" pitchFamily="34" charset="0"/>
                <a:cs typeface="Arial" pitchFamily="34" charset="0"/>
              </a:rPr>
              <a:t>- 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частотная модуляция – </a:t>
            </a:r>
            <a:r>
              <a:rPr lang="en-US" sz="1200" b="1" dirty="0" smtClean="0">
                <a:latin typeface="Arial" pitchFamily="34" charset="0"/>
                <a:cs typeface="Arial" pitchFamily="34" charset="0"/>
              </a:rPr>
              <a:t>FSK</a:t>
            </a:r>
            <a:endParaRPr lang="ru-RU" sz="1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0" y="4286256"/>
            <a:ext cx="5000628" cy="2143140"/>
          </a:xfrm>
          <a:prstGeom prst="rect">
            <a:avLst/>
          </a:prstGeom>
          <a:solidFill>
            <a:srgbClr val="1D3E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428628" y="4429132"/>
            <a:ext cx="521494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+ Интерфейс связи с компьютером: </a:t>
            </a:r>
            <a:r>
              <a:rPr lang="en-US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USB 2.0</a:t>
            </a:r>
            <a:endParaRPr lang="ru-RU" sz="12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ru-RU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+ Идентификаторы: </a:t>
            </a:r>
            <a:r>
              <a:rPr lang="en-US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ASK (EM-Marin )</a:t>
            </a:r>
            <a:r>
              <a:rPr lang="ru-RU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 </a:t>
            </a:r>
            <a:r>
              <a:rPr lang="en-US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FSK (125 </a:t>
            </a:r>
            <a:r>
              <a:rPr lang="ru-RU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кГц)</a:t>
            </a:r>
          </a:p>
          <a:p>
            <a:pPr>
              <a:lnSpc>
                <a:spcPct val="150000"/>
              </a:lnSpc>
            </a:pPr>
            <a:r>
              <a:rPr lang="ru-RU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+ Дальность чтения: для карт с ASK до 10 см;</a:t>
            </a:r>
          </a:p>
          <a:p>
            <a:pPr>
              <a:lnSpc>
                <a:spcPct val="150000"/>
              </a:lnSpc>
            </a:pPr>
            <a:r>
              <a:rPr lang="ru-RU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для карт с FSK до 5 см</a:t>
            </a:r>
          </a:p>
          <a:p>
            <a:pPr>
              <a:lnSpc>
                <a:spcPct val="150000"/>
              </a:lnSpc>
            </a:pPr>
            <a:r>
              <a:rPr lang="ru-RU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+ Диапазон температур: 0….+55</a:t>
            </a:r>
            <a:r>
              <a:rPr lang="ru-RU" sz="1200" dirty="0" smtClean="0"/>
              <a:t> </a:t>
            </a:r>
            <a:r>
              <a:rPr lang="ru-RU" sz="1200" dirty="0" smtClean="0">
                <a:solidFill>
                  <a:schemeClr val="bg1"/>
                </a:solidFill>
              </a:rPr>
              <a:t>°</a:t>
            </a:r>
            <a:r>
              <a:rPr lang="ru-RU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С</a:t>
            </a:r>
          </a:p>
          <a:p>
            <a:pPr>
              <a:lnSpc>
                <a:spcPct val="150000"/>
              </a:lnSpc>
            </a:pPr>
            <a:r>
              <a:rPr lang="ru-RU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+ Габариты / масса: 87 </a:t>
            </a:r>
            <a:r>
              <a:rPr lang="ru-RU" sz="12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х</a:t>
            </a:r>
            <a:r>
              <a:rPr lang="ru-RU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60 </a:t>
            </a:r>
            <a:r>
              <a:rPr lang="ru-RU" sz="12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х</a:t>
            </a:r>
            <a:r>
              <a:rPr lang="ru-RU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13 мм / не более 70 г</a:t>
            </a:r>
            <a:endParaRPr lang="ru-RU" sz="1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lines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71736" y="3163200"/>
            <a:ext cx="5643570" cy="3694824"/>
          </a:xfrm>
          <a:prstGeom prst="rect">
            <a:avLst/>
          </a:prstGeom>
        </p:spPr>
      </p:pic>
      <p:pic>
        <p:nvPicPr>
          <p:cNvPr id="4" name="Рисунок 3" descr="proxway_log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00826" y="0"/>
            <a:ext cx="2286016" cy="10042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0034" y="214314"/>
            <a:ext cx="58579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1D3E6C"/>
                </a:solidFill>
                <a:latin typeface="Arial" pitchFamily="34" charset="0"/>
                <a:cs typeface="Arial" pitchFamily="34" charset="0"/>
              </a:rPr>
              <a:t>НАСТОЛЬНЫЙ</a:t>
            </a:r>
          </a:p>
          <a:p>
            <a:r>
              <a:rPr lang="ru-RU" sz="2400" dirty="0" smtClean="0">
                <a:solidFill>
                  <a:srgbClr val="1D3E6C"/>
                </a:solidFill>
                <a:latin typeface="Arial" pitchFamily="34" charset="0"/>
                <a:cs typeface="Arial" pitchFamily="34" charset="0"/>
              </a:rPr>
              <a:t>РЕГИСТРАЦИОННЫЙ СЧИТЫВАТЕЛЬ</a:t>
            </a:r>
          </a:p>
          <a:p>
            <a:r>
              <a:rPr lang="en-US" sz="2400" dirty="0" smtClean="0">
                <a:solidFill>
                  <a:srgbClr val="1D3E6C"/>
                </a:solidFill>
                <a:latin typeface="Arial" pitchFamily="34" charset="0"/>
                <a:cs typeface="Arial" pitchFamily="34" charset="0"/>
              </a:rPr>
              <a:t>PW</a:t>
            </a:r>
            <a:r>
              <a:rPr lang="ru-RU" sz="2400" dirty="0" smtClean="0">
                <a:solidFill>
                  <a:srgbClr val="1D3E6C"/>
                </a:solidFill>
                <a:latin typeface="Arial" pitchFamily="34" charset="0"/>
                <a:cs typeface="Arial" pitchFamily="34" charset="0"/>
              </a:rPr>
              <a:t>-101-</a:t>
            </a:r>
            <a:r>
              <a:rPr lang="en-US" sz="2400" dirty="0" smtClean="0">
                <a:solidFill>
                  <a:srgbClr val="1D3E6C"/>
                </a:solidFill>
                <a:latin typeface="Arial" pitchFamily="34" charset="0"/>
                <a:cs typeface="Arial" pitchFamily="34" charset="0"/>
              </a:rPr>
              <a:t>Plus USB MF</a:t>
            </a:r>
            <a:endParaRPr lang="ru-RU" sz="2400" dirty="0">
              <a:solidFill>
                <a:srgbClr val="1D3E6C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Рисунок 8" descr="card_pwusb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32832" y="642918"/>
            <a:ext cx="5011200" cy="5983200"/>
          </a:xfrm>
          <a:prstGeom prst="rect">
            <a:avLst/>
          </a:prstGeom>
        </p:spPr>
      </p:pic>
      <p:pic>
        <p:nvPicPr>
          <p:cNvPr id="10" name="Рисунок 9" descr="usb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954736" y="1428736"/>
            <a:ext cx="832106" cy="42062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00034" y="1449009"/>
            <a:ext cx="5500726" cy="21175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Arial" pitchFamily="34" charset="0"/>
                <a:cs typeface="Arial" pitchFamily="34" charset="0"/>
              </a:rPr>
              <a:t>Предназначен</a:t>
            </a:r>
            <a:endParaRPr lang="en-US" sz="1400" b="1" dirty="0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20000"/>
              </a:lnSpc>
            </a:pPr>
            <a:r>
              <a:rPr lang="ru-RU" sz="1200" dirty="0" smtClean="0">
                <a:latin typeface="Arial" pitchFamily="34" charset="0"/>
                <a:cs typeface="Arial" pitchFamily="34" charset="0"/>
              </a:rPr>
              <a:t>-  Для ввода кодов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бесконтактных идентификаторов в компьютер</a:t>
            </a:r>
          </a:p>
          <a:p>
            <a:pPr>
              <a:lnSpc>
                <a:spcPct val="120000"/>
              </a:lnSpc>
            </a:pPr>
            <a:r>
              <a:rPr lang="ru-RU" sz="1200" dirty="0" smtClean="0">
                <a:latin typeface="Arial" pitchFamily="34" charset="0"/>
                <a:cs typeface="Arial" pitchFamily="34" charset="0"/>
              </a:rPr>
              <a:t>   по интерфейсу USB</a:t>
            </a:r>
          </a:p>
          <a:p>
            <a:pPr>
              <a:lnSpc>
                <a:spcPct val="120000"/>
              </a:lnSpc>
            </a:pPr>
            <a:r>
              <a:rPr lang="ru-RU" sz="1200" dirty="0" smtClean="0">
                <a:latin typeface="Arial" pitchFamily="34" charset="0"/>
                <a:cs typeface="Arial" pitchFamily="34" charset="0"/>
              </a:rPr>
              <a:t> - Для чтения и записи информации на бесконтактные</a:t>
            </a:r>
          </a:p>
          <a:p>
            <a:pPr>
              <a:lnSpc>
                <a:spcPct val="120000"/>
              </a:lnSpc>
            </a:pPr>
            <a:r>
              <a:rPr lang="ru-RU" sz="1200" dirty="0" smtClean="0">
                <a:latin typeface="Arial" pitchFamily="34" charset="0"/>
                <a:cs typeface="Arial" pitchFamily="34" charset="0"/>
              </a:rPr>
              <a:t>   идентификаторы</a:t>
            </a: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20000"/>
              </a:lnSpc>
            </a:pP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Режим работы:</a:t>
            </a:r>
            <a:endParaRPr lang="en-US" sz="1400" b="1" dirty="0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20000"/>
              </a:lnSpc>
              <a:buFontTx/>
              <a:buChar char="-"/>
            </a:pPr>
            <a:r>
              <a:rPr lang="ru-RU" sz="1200" dirty="0" smtClean="0">
                <a:latin typeface="Arial" pitchFamily="34" charset="0"/>
                <a:cs typeface="Arial" pitchFamily="34" charset="0"/>
              </a:rPr>
              <a:t> Контрольный – регистрационный считыватель</a:t>
            </a:r>
          </a:p>
          <a:p>
            <a:pPr>
              <a:lnSpc>
                <a:spcPct val="120000"/>
              </a:lnSpc>
              <a:buFontTx/>
              <a:buChar char="-"/>
            </a:pPr>
            <a:r>
              <a:rPr lang="ru-RU" sz="1200" dirty="0" smtClean="0">
                <a:latin typeface="Arial" pitchFamily="34" charset="0"/>
                <a:cs typeface="Arial" pitchFamily="34" charset="0"/>
              </a:rPr>
              <a:t> Эмуляция 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MF-Reader-USB</a:t>
            </a:r>
            <a:endParaRPr lang="ru-RU" sz="1200" dirty="0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20000"/>
              </a:lnSpc>
              <a:buFontTx/>
              <a:buChar char="-"/>
            </a:pPr>
            <a:r>
              <a:rPr lang="ru-RU" sz="1200" dirty="0" smtClean="0">
                <a:latin typeface="Arial" pitchFamily="34" charset="0"/>
                <a:cs typeface="Arial" pitchFamily="34" charset="0"/>
              </a:rPr>
              <a:t> Эмуляция 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MF-RW-USB</a:t>
            </a:r>
            <a:endParaRPr lang="ru-RU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0034" y="3571876"/>
            <a:ext cx="2786082" cy="75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Arial" pitchFamily="34" charset="0"/>
                <a:cs typeface="Arial" pitchFamily="34" charset="0"/>
              </a:rPr>
              <a:t>Идентификаторы:</a:t>
            </a:r>
            <a:endParaRPr lang="en-US" sz="1400" b="1" dirty="0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20000"/>
              </a:lnSpc>
            </a:pPr>
            <a:r>
              <a:rPr lang="ru-RU" sz="1200" dirty="0" smtClean="0">
                <a:latin typeface="Arial" pitchFamily="34" charset="0"/>
                <a:cs typeface="Arial" pitchFamily="34" charset="0"/>
              </a:rPr>
              <a:t>  Карты и брелоки формата </a:t>
            </a:r>
            <a:r>
              <a:rPr lang="en-US" sz="1200" b="1" dirty="0" err="1" smtClean="0">
                <a:latin typeface="Arial" pitchFamily="34" charset="0"/>
                <a:cs typeface="Arial" pitchFamily="34" charset="0"/>
              </a:rPr>
              <a:t>Mifare</a:t>
            </a:r>
            <a:endParaRPr lang="ru-RU" sz="1200" b="1" dirty="0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20000"/>
              </a:lnSpc>
            </a:pPr>
            <a:endParaRPr lang="ru-RU" sz="1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0" y="4214818"/>
            <a:ext cx="5929290" cy="2357454"/>
          </a:xfrm>
          <a:prstGeom prst="rect">
            <a:avLst/>
          </a:prstGeom>
          <a:solidFill>
            <a:srgbClr val="1D3E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428628" y="4214818"/>
            <a:ext cx="521494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+ Интерфейс связи с компьютером: </a:t>
            </a:r>
            <a:r>
              <a:rPr lang="en-US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USB 2.0</a:t>
            </a:r>
            <a:endParaRPr lang="ru-RU" sz="12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ru-RU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+ Идентификаторы: </a:t>
            </a:r>
            <a:r>
              <a:rPr lang="en-US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MIFARE</a:t>
            </a:r>
            <a:r>
              <a:rPr lang="ru-RU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Standard 1k / Standard 4k /  </a:t>
            </a:r>
            <a:r>
              <a:rPr lang="en-US" sz="12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Ultralight</a:t>
            </a:r>
            <a:r>
              <a:rPr lang="en-US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/ </a:t>
            </a:r>
            <a:endParaRPr lang="ru-RU" sz="12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ru-RU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en-US" sz="12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DESFire</a:t>
            </a:r>
            <a:r>
              <a:rPr lang="en-US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/ </a:t>
            </a:r>
            <a:r>
              <a:rPr lang="en-US" sz="12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SmartMX</a:t>
            </a:r>
            <a:r>
              <a:rPr lang="en-US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/ Plus</a:t>
            </a:r>
            <a:r>
              <a:rPr lang="ru-RU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;</a:t>
            </a:r>
          </a:p>
          <a:p>
            <a:pPr>
              <a:lnSpc>
                <a:spcPct val="150000"/>
              </a:lnSpc>
            </a:pPr>
            <a:r>
              <a:rPr lang="ru-RU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Чтение уникального номера карты </a:t>
            </a:r>
            <a:r>
              <a:rPr lang="en-US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UID</a:t>
            </a:r>
            <a:endParaRPr lang="ru-RU" sz="12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ru-RU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+ Работа с защищенной областью карт</a:t>
            </a:r>
          </a:p>
          <a:p>
            <a:pPr>
              <a:lnSpc>
                <a:spcPct val="150000"/>
              </a:lnSpc>
            </a:pPr>
            <a:r>
              <a:rPr lang="ru-RU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+ Дальность чтения 10 см;</a:t>
            </a:r>
          </a:p>
          <a:p>
            <a:pPr>
              <a:lnSpc>
                <a:spcPct val="150000"/>
              </a:lnSpc>
            </a:pPr>
            <a:r>
              <a:rPr lang="ru-RU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+ Диапазон температур: 0….+55</a:t>
            </a:r>
            <a:r>
              <a:rPr lang="ru-RU" sz="1200" dirty="0" smtClean="0"/>
              <a:t> </a:t>
            </a:r>
            <a:r>
              <a:rPr lang="ru-RU" sz="1200" dirty="0" smtClean="0">
                <a:solidFill>
                  <a:schemeClr val="bg1"/>
                </a:solidFill>
              </a:rPr>
              <a:t>°</a:t>
            </a:r>
            <a:r>
              <a:rPr lang="ru-RU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С</a:t>
            </a:r>
          </a:p>
          <a:p>
            <a:pPr>
              <a:lnSpc>
                <a:spcPct val="150000"/>
              </a:lnSpc>
            </a:pPr>
            <a:r>
              <a:rPr lang="ru-RU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+ Габариты / масса: 87 </a:t>
            </a:r>
            <a:r>
              <a:rPr lang="ru-RU" sz="12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х</a:t>
            </a:r>
            <a:r>
              <a:rPr lang="ru-RU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60 </a:t>
            </a:r>
            <a:r>
              <a:rPr lang="ru-RU" sz="12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х</a:t>
            </a:r>
            <a:r>
              <a:rPr lang="ru-RU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13 мм / не более 70 г</a:t>
            </a:r>
            <a:endParaRPr lang="ru-RU" sz="1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proxway_log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00826" y="0"/>
            <a:ext cx="2286016" cy="10042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0034" y="214314"/>
            <a:ext cx="50006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1D3E6C"/>
                </a:solidFill>
                <a:latin typeface="Arial" pitchFamily="34" charset="0"/>
                <a:cs typeface="Arial" pitchFamily="34" charset="0"/>
              </a:rPr>
              <a:t>WEB</a:t>
            </a:r>
            <a:r>
              <a:rPr lang="ru-RU" sz="2400" dirty="0" smtClean="0">
                <a:solidFill>
                  <a:srgbClr val="1D3E6C"/>
                </a:solidFill>
                <a:latin typeface="Arial" pitchFamily="34" charset="0"/>
                <a:cs typeface="Arial" pitchFamily="34" charset="0"/>
              </a:rPr>
              <a:t> ПРИЛОЖЕНИЯ СКУД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00034" y="657035"/>
            <a:ext cx="37862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1D3E6C"/>
                </a:solidFill>
                <a:latin typeface="Arial" pitchFamily="34" charset="0"/>
                <a:cs typeface="Arial" pitchFamily="34" charset="0"/>
              </a:rPr>
              <a:t>Решения для </a:t>
            </a:r>
            <a:r>
              <a:rPr lang="en-US" sz="2000" b="1" dirty="0" smtClean="0">
                <a:solidFill>
                  <a:srgbClr val="1D3E6C"/>
                </a:solidFill>
                <a:latin typeface="Arial" pitchFamily="34" charset="0"/>
                <a:cs typeface="Arial" pitchFamily="34" charset="0"/>
              </a:rPr>
              <a:t>Windows, Unix, Android, </a:t>
            </a:r>
            <a:r>
              <a:rPr lang="en-US" sz="2000" b="1" dirty="0" err="1" smtClean="0">
                <a:solidFill>
                  <a:srgbClr val="1D3E6C"/>
                </a:solidFill>
                <a:latin typeface="Arial" pitchFamily="34" charset="0"/>
                <a:cs typeface="Arial" pitchFamily="34" charset="0"/>
              </a:rPr>
              <a:t>iOS</a:t>
            </a:r>
            <a:endParaRPr lang="ru-RU" sz="2000" b="1" dirty="0">
              <a:solidFill>
                <a:srgbClr val="1D3E6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0034" y="1299977"/>
            <a:ext cx="6000792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ru-RU" sz="1200" dirty="0" smtClean="0">
                <a:latin typeface="Arial" pitchFamily="34" charset="0"/>
                <a:cs typeface="Arial" pitchFamily="34" charset="0"/>
              </a:rPr>
              <a:t>Современные WEB приложения позволяют выполнять практически те же функции, что и классические приложения.</a:t>
            </a:r>
          </a:p>
          <a:p>
            <a:pPr>
              <a:lnSpc>
                <a:spcPct val="120000"/>
              </a:lnSpc>
            </a:pPr>
            <a:r>
              <a:rPr lang="ru-RU" sz="1200" dirty="0" smtClean="0">
                <a:latin typeface="Arial" pitchFamily="34" charset="0"/>
                <a:cs typeface="Arial" pitchFamily="34" charset="0"/>
              </a:rPr>
              <a:t>При этом они являются более легкими, </a:t>
            </a:r>
            <a:r>
              <a:rPr lang="ru-RU" sz="1200" dirty="0" err="1" smtClean="0">
                <a:latin typeface="Arial" pitchFamily="34" charset="0"/>
                <a:cs typeface="Arial" pitchFamily="34" charset="0"/>
              </a:rPr>
              <a:t>кроссплатформенными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 решениями, ориентированными на наиболее часто используемые функции  (рабочие места). </a:t>
            </a:r>
            <a:endParaRPr lang="ru-RU" sz="1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Рисунок 8" descr="imag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" y="2396583"/>
            <a:ext cx="9143998" cy="45328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lines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163224"/>
            <a:ext cx="5643570" cy="3694824"/>
          </a:xfrm>
          <a:prstGeom prst="rect">
            <a:avLst/>
          </a:prstGeom>
        </p:spPr>
      </p:pic>
      <p:pic>
        <p:nvPicPr>
          <p:cNvPr id="4" name="Рисунок 3" descr="proxway_log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00826" y="0"/>
            <a:ext cx="2286016" cy="10042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0034" y="214314"/>
            <a:ext cx="50006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1D3E6C"/>
                </a:solidFill>
                <a:latin typeface="Arial" pitchFamily="34" charset="0"/>
                <a:cs typeface="Arial" pitchFamily="34" charset="0"/>
              </a:rPr>
              <a:t>СКУД </a:t>
            </a:r>
            <a:r>
              <a:rPr lang="en-US" sz="2400" dirty="0" smtClean="0">
                <a:solidFill>
                  <a:srgbClr val="1D3E6C"/>
                </a:solidFill>
                <a:latin typeface="Arial" pitchFamily="34" charset="0"/>
                <a:cs typeface="Arial" pitchFamily="34" charset="0"/>
              </a:rPr>
              <a:t>PROXWAY WEB</a:t>
            </a:r>
            <a:endParaRPr lang="ru-RU" sz="2400" dirty="0" smtClean="0">
              <a:solidFill>
                <a:srgbClr val="1D3E6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0034" y="714356"/>
            <a:ext cx="6000792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ru-RU" sz="1200" dirty="0" smtClean="0">
                <a:latin typeface="Arial" pitchFamily="34" charset="0"/>
                <a:cs typeface="Arial" pitchFamily="34" charset="0"/>
              </a:rPr>
              <a:t>Аппаратные решения, совместно с 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PROXWAY 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WEB, обеспечивают полный комплекс мер для быстрой установки, настройки и повседневного использования системы контроля доступа предприятия любого размера, от малого офиса до большой компании со многими филиалами. </a:t>
            </a:r>
            <a:endParaRPr lang="ru-RU" sz="1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Рисунок 7" descr="pw web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4314" y="1756803"/>
            <a:ext cx="8643966" cy="48154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razdel_integratio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 descr="proxway_log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00826" y="0"/>
            <a:ext cx="2286016" cy="10042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0034" y="214314"/>
            <a:ext cx="50006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ИНТЕГРАЦИЯ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00034" y="957188"/>
            <a:ext cx="37862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Протоколы </a:t>
            </a:r>
            <a:r>
              <a:rPr lang="en-US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REST </a:t>
            </a:r>
            <a:r>
              <a:rPr lang="ru-RU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 </a:t>
            </a:r>
            <a:r>
              <a:rPr lang="en-US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SOAP</a:t>
            </a:r>
            <a:endParaRPr lang="ru-RU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0034" y="1299977"/>
            <a:ext cx="6000792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ru-RU" sz="1200" dirty="0" smtClean="0">
                <a:latin typeface="Arial" pitchFamily="34" charset="0"/>
                <a:cs typeface="Arial" pitchFamily="34" charset="0"/>
              </a:rPr>
              <a:t>Открытые протоколы позволяют взаимодействовать между различными приложениями, обмениваться данными со СКУД  и создавать приложения </a:t>
            </a:r>
          </a:p>
          <a:p>
            <a:pPr>
              <a:lnSpc>
                <a:spcPct val="120000"/>
              </a:lnSpc>
            </a:pPr>
            <a:r>
              <a:rPr lang="ru-RU" sz="1200" dirty="0" smtClean="0">
                <a:latin typeface="Arial" pitchFamily="34" charset="0"/>
                <a:cs typeface="Arial" pitchFamily="34" charset="0"/>
              </a:rPr>
              <a:t>дополняющие и расширяющие стандартный функционал системы 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PW 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WEB</a:t>
            </a:r>
            <a:endParaRPr lang="ru-RU" sz="12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lines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163200"/>
            <a:ext cx="5643570" cy="3694824"/>
          </a:xfrm>
          <a:prstGeom prst="rect">
            <a:avLst/>
          </a:prstGeom>
        </p:spPr>
      </p:pic>
      <p:pic>
        <p:nvPicPr>
          <p:cNvPr id="4" name="Рисунок 3" descr="proxway_log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00826" y="-24"/>
            <a:ext cx="2286016" cy="10042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0034" y="214290"/>
            <a:ext cx="35719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1D3E6C"/>
                </a:solidFill>
                <a:latin typeface="Arial" pitchFamily="34" charset="0"/>
                <a:cs typeface="Arial" pitchFamily="34" charset="0"/>
              </a:rPr>
              <a:t>МОБИЛЬНАЯ ИДЕНТИФИКАЦИЯ</a:t>
            </a:r>
            <a:endParaRPr lang="ru-RU" sz="2400" dirty="0">
              <a:solidFill>
                <a:srgbClr val="1D3E6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214546" y="4786322"/>
            <a:ext cx="1143008" cy="6429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 descr="схема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9632" y="1071546"/>
            <a:ext cx="8620950" cy="52151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lines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4643438" y="3630881"/>
            <a:ext cx="4929222" cy="3227143"/>
          </a:xfrm>
          <a:prstGeom prst="rect">
            <a:avLst/>
          </a:prstGeom>
        </p:spPr>
      </p:pic>
      <p:pic>
        <p:nvPicPr>
          <p:cNvPr id="4" name="Рисунок 3" descr="proxway_log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00826" y="0"/>
            <a:ext cx="2286016" cy="100423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000628" y="4564153"/>
            <a:ext cx="3428230" cy="35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ru-RU" sz="1400" b="1" dirty="0" smtClean="0">
                <a:solidFill>
                  <a:srgbClr val="1D3E6C"/>
                </a:solidFill>
                <a:latin typeface="Arial" pitchFamily="34" charset="0"/>
                <a:cs typeface="Arial" pitchFamily="34" charset="0"/>
              </a:rPr>
              <a:t>ПРОСТОЙ  ИНТЕРФЕЙС </a:t>
            </a:r>
            <a:r>
              <a:rPr lang="en-US" sz="1400" b="1" dirty="0" smtClean="0">
                <a:solidFill>
                  <a:srgbClr val="1D3E6C"/>
                </a:solidFill>
                <a:latin typeface="Arial" pitchFamily="34" charset="0"/>
                <a:cs typeface="Arial" pitchFamily="34" charset="0"/>
              </a:rPr>
              <a:t>PW WEB</a:t>
            </a:r>
            <a:endParaRPr lang="ru-RU" sz="1400" b="1" dirty="0">
              <a:solidFill>
                <a:srgbClr val="1D3E6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00034" y="214314"/>
            <a:ext cx="50006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1D3E6C"/>
                </a:solidFill>
                <a:latin typeface="Arial" pitchFamily="34" charset="0"/>
                <a:cs typeface="Arial" pitchFamily="34" charset="0"/>
              </a:rPr>
              <a:t>ИНТЕГРАЦИЯ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1571604" y="1071546"/>
            <a:ext cx="25717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ru-RU" sz="1200" dirty="0" smtClean="0">
                <a:latin typeface="Arial" pitchFamily="34" charset="0"/>
                <a:cs typeface="Arial" pitchFamily="34" charset="0"/>
              </a:rPr>
              <a:t>Оборудование контроля </a:t>
            </a:r>
          </a:p>
          <a:p>
            <a:pPr>
              <a:lnSpc>
                <a:spcPct val="120000"/>
              </a:lnSpc>
            </a:pPr>
            <a:r>
              <a:rPr lang="ru-RU" sz="1200" dirty="0" smtClean="0">
                <a:latin typeface="Arial" pitchFamily="34" charset="0"/>
                <a:cs typeface="Arial" pitchFamily="34" charset="0"/>
              </a:rPr>
              <a:t>доступа. Обмен данными</a:t>
            </a:r>
          </a:p>
          <a:p>
            <a:pPr>
              <a:lnSpc>
                <a:spcPct val="120000"/>
              </a:lnSpc>
            </a:pPr>
            <a:r>
              <a:rPr lang="ru-RU" sz="1200" dirty="0" smtClean="0">
                <a:latin typeface="Arial" pitchFamily="34" charset="0"/>
                <a:cs typeface="Arial" pitchFamily="34" charset="0"/>
              </a:rPr>
              <a:t>по компьютерной сети</a:t>
            </a: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20000"/>
              </a:lnSpc>
            </a:pPr>
            <a:r>
              <a:rPr lang="ru-RU" sz="1200" dirty="0" smtClean="0">
                <a:latin typeface="Arial" pitchFamily="34" charset="0"/>
                <a:cs typeface="Arial" pitchFamily="34" charset="0"/>
              </a:rPr>
              <a:t>Используется шифрование</a:t>
            </a:r>
          </a:p>
          <a:p>
            <a:pPr>
              <a:lnSpc>
                <a:spcPct val="120000"/>
              </a:lnSpc>
            </a:pPr>
            <a:r>
              <a:rPr lang="ru-RU" sz="1200" dirty="0" smtClean="0">
                <a:latin typeface="Arial" pitchFamily="34" charset="0"/>
                <a:cs typeface="Arial" pitchFamily="34" charset="0"/>
              </a:rPr>
              <a:t>и проверка подлинности</a:t>
            </a:r>
            <a:endParaRPr lang="ru-RU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5715008" y="1071546"/>
            <a:ext cx="3429024" cy="1643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ru-RU" sz="1200" dirty="0" smtClean="0">
                <a:latin typeface="Arial" pitchFamily="34" charset="0"/>
                <a:cs typeface="Arial" pitchFamily="34" charset="0"/>
              </a:rPr>
              <a:t>Сервер оборудования на платформе </a:t>
            </a:r>
            <a:r>
              <a:rPr lang="ru-RU" sz="1200" dirty="0" err="1" smtClean="0">
                <a:latin typeface="Arial" pitchFamily="34" charset="0"/>
                <a:cs typeface="Arial" pitchFamily="34" charset="0"/>
              </a:rPr>
              <a:t>Windows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. Взаимодействие 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с контроллерами, реализация всех сложных аспектов работы</a:t>
            </a:r>
          </a:p>
          <a:p>
            <a:pPr>
              <a:lnSpc>
                <a:spcPct val="120000"/>
              </a:lnSpc>
            </a:pPr>
            <a:r>
              <a:rPr lang="ru-RU" sz="1200" dirty="0" smtClean="0">
                <a:latin typeface="Arial" pitchFamily="34" charset="0"/>
                <a:cs typeface="Arial" pitchFamily="34" charset="0"/>
              </a:rPr>
              <a:t>с устройствами: протоколы,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форматы карт памяти и т.д.</a:t>
            </a: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20000"/>
              </a:lnSpc>
            </a:pPr>
            <a:r>
              <a:rPr lang="ru-RU" sz="1200" dirty="0" smtClean="0">
                <a:latin typeface="Arial" pitchFamily="34" charset="0"/>
                <a:cs typeface="Arial" pitchFamily="34" charset="0"/>
              </a:rPr>
              <a:t>Для тонкой настройки СКУД –</a:t>
            </a:r>
          </a:p>
          <a:p>
            <a:pPr>
              <a:lnSpc>
                <a:spcPct val="120000"/>
              </a:lnSpc>
            </a:pPr>
            <a:r>
              <a:rPr lang="ru-RU" sz="1200" dirty="0" smtClean="0">
                <a:latin typeface="Arial" pitchFamily="34" charset="0"/>
                <a:cs typeface="Arial" pitchFamily="34" charset="0"/>
              </a:rPr>
              <a:t>приложение </a:t>
            </a:r>
            <a:r>
              <a:rPr lang="ru-RU" sz="1200" dirty="0" err="1" smtClean="0">
                <a:latin typeface="Arial" pitchFamily="34" charset="0"/>
                <a:cs typeface="Arial" pitchFamily="34" charset="0"/>
              </a:rPr>
              <a:t>Windows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 </a:t>
            </a:r>
            <a:endParaRPr lang="ru-RU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1571604" y="2999919"/>
            <a:ext cx="2214578" cy="1643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ru-RU" sz="1200" dirty="0" smtClean="0">
                <a:latin typeface="Arial" pitchFamily="34" charset="0"/>
                <a:cs typeface="Arial" pitchFamily="34" charset="0"/>
              </a:rPr>
              <a:t>WEB сервис  - реализация API для разработчиков: возможность под любую платформу и среду  программирования использовать протоколы  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SOAP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 и 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REST (JSON)</a:t>
            </a:r>
            <a:endParaRPr lang="ru-RU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5715008" y="2999919"/>
            <a:ext cx="2714644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ru-RU" sz="1200" dirty="0" smtClean="0">
                <a:latin typeface="Arial" pitchFamily="34" charset="0"/>
                <a:cs typeface="Arial" pitchFamily="34" charset="0"/>
              </a:rPr>
              <a:t>Интеграция с другими системами</a:t>
            </a:r>
          </a:p>
          <a:p>
            <a:pPr>
              <a:lnSpc>
                <a:spcPct val="120000"/>
              </a:lnSpc>
            </a:pPr>
            <a:r>
              <a:rPr lang="ru-RU" sz="1200" dirty="0" smtClean="0">
                <a:latin typeface="Arial" pitchFamily="34" charset="0"/>
                <a:cs typeface="Arial" pitchFamily="34" charset="0"/>
              </a:rPr>
              <a:t>и приложениями, реализованными</a:t>
            </a:r>
          </a:p>
          <a:p>
            <a:pPr>
              <a:lnSpc>
                <a:spcPct val="120000"/>
              </a:lnSpc>
            </a:pPr>
            <a:r>
              <a:rPr lang="ru-RU" sz="1200" dirty="0" smtClean="0">
                <a:latin typeface="Arial" pitchFamily="34" charset="0"/>
                <a:cs typeface="Arial" pitchFamily="34" charset="0"/>
              </a:rPr>
              <a:t>сторонними разработчиками</a:t>
            </a:r>
            <a:endParaRPr lang="ru-RU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1571604" y="5143512"/>
            <a:ext cx="2357454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200" dirty="0" smtClean="0">
                <a:latin typeface="Arial" pitchFamily="34" charset="0"/>
                <a:cs typeface="Arial" pitchFamily="34" charset="0"/>
              </a:rPr>
              <a:t>WEB 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сервер - реализация интерфейса пользователя</a:t>
            </a:r>
          </a:p>
          <a:p>
            <a:pPr>
              <a:lnSpc>
                <a:spcPct val="120000"/>
              </a:lnSpc>
            </a:pPr>
            <a:r>
              <a:rPr lang="ru-RU" sz="1200" dirty="0" smtClean="0">
                <a:latin typeface="Arial" pitchFamily="34" charset="0"/>
                <a:cs typeface="Arial" pitchFamily="34" charset="0"/>
              </a:rPr>
              <a:t>с использованием 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API.</a:t>
            </a:r>
            <a:endParaRPr lang="ru-RU" sz="1200" dirty="0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20000"/>
              </a:lnSpc>
            </a:pPr>
            <a:r>
              <a:rPr lang="ru-RU" sz="1200" dirty="0" smtClean="0">
                <a:latin typeface="Arial" pitchFamily="34" charset="0"/>
                <a:cs typeface="Arial" pitchFamily="34" charset="0"/>
              </a:rPr>
              <a:t>Взаимодействие с системой</a:t>
            </a:r>
            <a:endParaRPr lang="ru-RU" sz="12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1" name="Прямая соединительная линия 50"/>
          <p:cNvCxnSpPr/>
          <p:nvPr/>
        </p:nvCxnSpPr>
        <p:spPr>
          <a:xfrm rot="5400000">
            <a:off x="4858546" y="1928008"/>
            <a:ext cx="1571636" cy="1588"/>
          </a:xfrm>
          <a:prstGeom prst="line">
            <a:avLst/>
          </a:prstGeom>
          <a:ln w="28575">
            <a:solidFill>
              <a:srgbClr val="1D3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единительная линия 51"/>
          <p:cNvCxnSpPr/>
          <p:nvPr/>
        </p:nvCxnSpPr>
        <p:spPr>
          <a:xfrm rot="5400000">
            <a:off x="965175" y="1677975"/>
            <a:ext cx="1071570" cy="1588"/>
          </a:xfrm>
          <a:prstGeom prst="line">
            <a:avLst/>
          </a:prstGeom>
          <a:ln w="28575">
            <a:solidFill>
              <a:srgbClr val="1D3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единительная линия 52"/>
          <p:cNvCxnSpPr/>
          <p:nvPr/>
        </p:nvCxnSpPr>
        <p:spPr>
          <a:xfrm rot="5400000">
            <a:off x="5180017" y="3463925"/>
            <a:ext cx="928694" cy="1588"/>
          </a:xfrm>
          <a:prstGeom prst="line">
            <a:avLst/>
          </a:prstGeom>
          <a:ln w="28575">
            <a:solidFill>
              <a:srgbClr val="1D3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единительная линия 53"/>
          <p:cNvCxnSpPr/>
          <p:nvPr/>
        </p:nvCxnSpPr>
        <p:spPr>
          <a:xfrm rot="5400000">
            <a:off x="715142" y="3785396"/>
            <a:ext cx="1571636" cy="1588"/>
          </a:xfrm>
          <a:prstGeom prst="line">
            <a:avLst/>
          </a:prstGeom>
          <a:ln w="28575">
            <a:solidFill>
              <a:srgbClr val="1D3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единительная линия 54"/>
          <p:cNvCxnSpPr/>
          <p:nvPr/>
        </p:nvCxnSpPr>
        <p:spPr>
          <a:xfrm rot="5400000">
            <a:off x="928662" y="5715016"/>
            <a:ext cx="1143008" cy="1588"/>
          </a:xfrm>
          <a:prstGeom prst="line">
            <a:avLst/>
          </a:prstGeom>
          <a:ln w="28575">
            <a:solidFill>
              <a:srgbClr val="1D3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" name="Рисунок 55" descr="PW 55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1472" y="1071546"/>
            <a:ext cx="642942" cy="1173781"/>
          </a:xfrm>
          <a:prstGeom prst="rect">
            <a:avLst/>
          </a:prstGeom>
        </p:spPr>
      </p:pic>
      <p:pic>
        <p:nvPicPr>
          <p:cNvPr id="59" name="Рисунок 58" descr="server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302848" y="1071546"/>
            <a:ext cx="1126408" cy="1785949"/>
          </a:xfrm>
          <a:prstGeom prst="rect">
            <a:avLst/>
          </a:prstGeom>
        </p:spPr>
      </p:pic>
      <p:pic>
        <p:nvPicPr>
          <p:cNvPr id="60" name="Рисунок 59" descr="rest api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-32" y="2885800"/>
            <a:ext cx="1442686" cy="1314448"/>
          </a:xfrm>
          <a:prstGeom prst="rect">
            <a:avLst/>
          </a:prstGeom>
        </p:spPr>
      </p:pic>
      <p:pic>
        <p:nvPicPr>
          <p:cNvPr id="64" name="Рисунок 63" descr="api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1406" y="5095287"/>
            <a:ext cx="1403322" cy="1191232"/>
          </a:xfrm>
          <a:prstGeom prst="rect">
            <a:avLst/>
          </a:prstGeom>
        </p:spPr>
      </p:pic>
      <p:pic>
        <p:nvPicPr>
          <p:cNvPr id="66" name="Рисунок 65" descr="logo_42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286248" y="3071810"/>
            <a:ext cx="1366641" cy="785818"/>
          </a:xfrm>
          <a:prstGeom prst="rect">
            <a:avLst/>
          </a:prstGeom>
        </p:spPr>
      </p:pic>
      <p:pic>
        <p:nvPicPr>
          <p:cNvPr id="69" name="Рисунок 68" descr="free_splash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521587" y="4902430"/>
            <a:ext cx="2551669" cy="16698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7_oblogka_las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proxway_log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00826" y="0"/>
            <a:ext cx="2286016" cy="100423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2415597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СПАСИБО ЗА ВНИМАНИЕ</a:t>
            </a:r>
            <a:endParaRPr lang="ru-RU" sz="3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57290" y="5577504"/>
            <a:ext cx="64294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1D3E6C"/>
                </a:solidFill>
                <a:latin typeface="Arial" pitchFamily="34" charset="0"/>
                <a:cs typeface="Arial" pitchFamily="34" charset="0"/>
              </a:rPr>
              <a:t>+7(495)725-66-80, 788-83-93</a:t>
            </a:r>
          </a:p>
          <a:p>
            <a:pPr algn="ctr"/>
            <a:r>
              <a:rPr lang="ru-RU" dirty="0" smtClean="0">
                <a:solidFill>
                  <a:srgbClr val="1D3E6C"/>
                </a:solidFill>
                <a:latin typeface="Arial" pitchFamily="34" charset="0"/>
                <a:cs typeface="Arial" pitchFamily="34" charset="0"/>
              </a:rPr>
              <a:t>Москва, ул. Малая Семеновская, д.</a:t>
            </a:r>
            <a:r>
              <a:rPr lang="en-US" dirty="0" smtClean="0">
                <a:solidFill>
                  <a:srgbClr val="1D3E6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dirty="0" smtClean="0">
                <a:solidFill>
                  <a:srgbClr val="1D3E6C"/>
                </a:solidFill>
                <a:latin typeface="Arial" pitchFamily="34" charset="0"/>
                <a:cs typeface="Arial" pitchFamily="34" charset="0"/>
              </a:rPr>
              <a:t>3</a:t>
            </a:r>
          </a:p>
          <a:p>
            <a:pPr algn="ctr"/>
            <a:r>
              <a:rPr lang="en-US" b="1" dirty="0" smtClean="0">
                <a:solidFill>
                  <a:srgbClr val="1D3E6C"/>
                </a:solidFill>
                <a:latin typeface="Arial" pitchFamily="34" charset="0"/>
                <a:cs typeface="Arial" pitchFamily="34" charset="0"/>
              </a:rPr>
              <a:t>www.elics.ru</a:t>
            </a:r>
            <a:endParaRPr lang="ru-RU" b="1" dirty="0">
              <a:solidFill>
                <a:srgbClr val="1D3E6C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Рисунок 7" descr="logo_elics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00430" y="5000636"/>
            <a:ext cx="2098595" cy="462126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0" y="4000504"/>
            <a:ext cx="4929190" cy="2286016"/>
          </a:xfrm>
          <a:prstGeom prst="rect">
            <a:avLst/>
          </a:prstGeom>
          <a:solidFill>
            <a:srgbClr val="1D3E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 descr="lines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00430" y="3163200"/>
            <a:ext cx="5643570" cy="3694824"/>
          </a:xfrm>
          <a:prstGeom prst="rect">
            <a:avLst/>
          </a:prstGeom>
        </p:spPr>
      </p:pic>
      <p:pic>
        <p:nvPicPr>
          <p:cNvPr id="3" name="Рисунок 2" descr="proxway_log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00826" y="-24"/>
            <a:ext cx="2286016" cy="100423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00034" y="214290"/>
            <a:ext cx="3571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1D3E6C"/>
                </a:solidFill>
                <a:latin typeface="Arial" pitchFamily="34" charset="0"/>
                <a:cs typeface="Arial" pitchFamily="34" charset="0"/>
              </a:rPr>
              <a:t>КЛЮЧ-СМАРТФОН</a:t>
            </a:r>
            <a:endParaRPr lang="ru-RU" sz="2400" dirty="0">
              <a:solidFill>
                <a:srgbClr val="1D3E6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0034" y="642918"/>
            <a:ext cx="59293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200" dirty="0" smtClean="0">
                <a:solidFill>
                  <a:srgbClr val="1D3E6C"/>
                </a:solidFill>
                <a:latin typeface="Arial" pitchFamily="34" charset="0"/>
                <a:cs typeface="Arial" pitchFamily="34" charset="0"/>
              </a:rPr>
              <a:t>Ваш смартфон - не только телефон, универсальный мини компьютер,</a:t>
            </a:r>
          </a:p>
          <a:p>
            <a:pPr>
              <a:lnSpc>
                <a:spcPct val="150000"/>
              </a:lnSpc>
            </a:pPr>
            <a:r>
              <a:rPr lang="ru-RU" sz="1200" dirty="0" smtClean="0">
                <a:solidFill>
                  <a:srgbClr val="1D3E6C"/>
                </a:solidFill>
                <a:latin typeface="Arial" pitchFamily="34" charset="0"/>
                <a:cs typeface="Arial" pitchFamily="34" charset="0"/>
              </a:rPr>
              <a:t>фото и видео камера, записная книжка, карты и навигация, электронная почта, браузер, музыка, фильмы, часы, будильник, таймер, а также очень удобное</a:t>
            </a:r>
          </a:p>
          <a:p>
            <a:pPr>
              <a:lnSpc>
                <a:spcPct val="150000"/>
              </a:lnSpc>
            </a:pPr>
            <a:r>
              <a:rPr lang="ru-RU" sz="1200" dirty="0" smtClean="0">
                <a:solidFill>
                  <a:srgbClr val="1D3E6C"/>
                </a:solidFill>
                <a:latin typeface="Arial" pitchFamily="34" charset="0"/>
                <a:cs typeface="Arial" pitchFamily="34" charset="0"/>
              </a:rPr>
              <a:t>и универсальное средство доступа - электронный ключ, идентификатор.</a:t>
            </a:r>
            <a:endParaRPr lang="ru-RU" sz="1200" dirty="0">
              <a:solidFill>
                <a:srgbClr val="1D3E6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0034" y="2928934"/>
            <a:ext cx="37862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1D3E6C"/>
                </a:solidFill>
                <a:latin typeface="Arial" pitchFamily="34" charset="0"/>
                <a:cs typeface="Arial" pitchFamily="34" charset="0"/>
              </a:rPr>
              <a:t>Преимущества использования смартфона как ключа доступа:</a:t>
            </a:r>
            <a:endParaRPr lang="ru-RU" sz="2000" b="1" dirty="0">
              <a:solidFill>
                <a:srgbClr val="1D3E6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8596" y="4071942"/>
            <a:ext cx="385765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+ Всегда с вами</a:t>
            </a:r>
          </a:p>
          <a:p>
            <a:pPr>
              <a:lnSpc>
                <a:spcPct val="150000"/>
              </a:lnSpc>
            </a:pPr>
            <a:r>
              <a:rPr lang="ru-RU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+ Всегда </a:t>
            </a:r>
            <a:r>
              <a:rPr lang="en-US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on-line (</a:t>
            </a:r>
            <a:r>
              <a:rPr lang="ru-RU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на связи)</a:t>
            </a:r>
          </a:p>
          <a:p>
            <a:pPr>
              <a:lnSpc>
                <a:spcPct val="150000"/>
              </a:lnSpc>
            </a:pPr>
            <a:r>
              <a:rPr lang="ru-RU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+ NFC и BLE для связи с другими устройствами</a:t>
            </a:r>
          </a:p>
          <a:p>
            <a:pPr>
              <a:lnSpc>
                <a:spcPct val="150000"/>
              </a:lnSpc>
            </a:pPr>
            <a:r>
              <a:rPr lang="ru-RU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+ Идентификация и доступ к содержимому смартфона только по отпечаткам пальцев или коду</a:t>
            </a:r>
          </a:p>
          <a:p>
            <a:pPr>
              <a:lnSpc>
                <a:spcPct val="150000"/>
              </a:lnSpc>
            </a:pPr>
            <a:r>
              <a:rPr lang="ru-RU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+ Достаточно памяти и вычислительной мощности</a:t>
            </a:r>
          </a:p>
          <a:p>
            <a:pPr>
              <a:lnSpc>
                <a:spcPct val="150000"/>
              </a:lnSpc>
            </a:pPr>
            <a:r>
              <a:rPr lang="ru-RU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+ Удобный и простой интерфейс пользователя</a:t>
            </a:r>
            <a:endParaRPr lang="ru-RU" sz="1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Рисунок 11" descr="key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358082" y="2857496"/>
            <a:ext cx="1347219" cy="1347219"/>
          </a:xfrm>
          <a:prstGeom prst="rect">
            <a:avLst/>
          </a:prstGeom>
        </p:spPr>
      </p:pic>
      <p:pic>
        <p:nvPicPr>
          <p:cNvPr id="13" name="Рисунок 12" descr="hand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643570" y="3518400"/>
            <a:ext cx="3482400" cy="3339600"/>
          </a:xfrm>
          <a:prstGeom prst="rect">
            <a:avLst/>
          </a:prstGeom>
        </p:spPr>
      </p:pic>
      <p:pic>
        <p:nvPicPr>
          <p:cNvPr id="14" name="Рисунок 13" descr="icons2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00066" y="2000240"/>
            <a:ext cx="8358214" cy="6491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lines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163224"/>
            <a:ext cx="5643570" cy="3694824"/>
          </a:xfrm>
          <a:prstGeom prst="rect">
            <a:avLst/>
          </a:prstGeom>
        </p:spPr>
      </p:pic>
      <p:pic>
        <p:nvPicPr>
          <p:cNvPr id="3" name="Рисунок 2" descr="proxway_log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00826" y="0"/>
            <a:ext cx="2286016" cy="100423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00034" y="214314"/>
            <a:ext cx="3571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1D3E6C"/>
                </a:solidFill>
                <a:latin typeface="Arial" pitchFamily="34" charset="0"/>
                <a:cs typeface="Arial" pitchFamily="34" charset="0"/>
              </a:rPr>
              <a:t>MOBILE ID</a:t>
            </a:r>
            <a:endParaRPr lang="ru-RU" sz="2400" dirty="0">
              <a:solidFill>
                <a:srgbClr val="1D3E6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0034" y="642918"/>
            <a:ext cx="300039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200" dirty="0" smtClean="0">
                <a:solidFill>
                  <a:srgbClr val="1D3E6C"/>
                </a:solidFill>
                <a:latin typeface="Arial" pitchFamily="34" charset="0"/>
                <a:cs typeface="Arial" pitchFamily="34" charset="0"/>
              </a:rPr>
              <a:t>Приложение для хранения мобильных</a:t>
            </a:r>
            <a:endParaRPr lang="en-US" sz="1200" dirty="0" smtClean="0">
              <a:solidFill>
                <a:srgbClr val="1D3E6C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ru-RU" sz="1200" dirty="0" smtClean="0">
                <a:solidFill>
                  <a:srgbClr val="1D3E6C"/>
                </a:solidFill>
                <a:latin typeface="Arial" pitchFamily="34" charset="0"/>
                <a:cs typeface="Arial" pitchFamily="34" charset="0"/>
              </a:rPr>
              <a:t>идентификаторов  </a:t>
            </a:r>
            <a:r>
              <a:rPr lang="en-US" sz="1200" dirty="0" smtClean="0">
                <a:solidFill>
                  <a:srgbClr val="1D3E6C"/>
                </a:solidFill>
                <a:latin typeface="Arial" pitchFamily="34" charset="0"/>
                <a:cs typeface="Arial" pitchFamily="34" charset="0"/>
              </a:rPr>
              <a:t>MOBILE </a:t>
            </a:r>
            <a:r>
              <a:rPr lang="ru-RU" sz="1200" dirty="0" smtClean="0">
                <a:solidFill>
                  <a:srgbClr val="1D3E6C"/>
                </a:solidFill>
                <a:latin typeface="Arial" pitchFamily="34" charset="0"/>
                <a:cs typeface="Arial" pitchFamily="34" charset="0"/>
              </a:rPr>
              <a:t>ID </a:t>
            </a:r>
            <a:endParaRPr lang="en-US" sz="1200" dirty="0" smtClean="0">
              <a:solidFill>
                <a:srgbClr val="1D3E6C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ru-RU" sz="1200" dirty="0" smtClean="0">
                <a:solidFill>
                  <a:srgbClr val="1D3E6C"/>
                </a:solidFill>
                <a:latin typeface="Arial" pitchFamily="34" charset="0"/>
                <a:cs typeface="Arial" pitchFamily="34" charset="0"/>
              </a:rPr>
              <a:t>и безопасной</a:t>
            </a:r>
            <a:r>
              <a:rPr lang="en-US" sz="1200" dirty="0" smtClean="0">
                <a:solidFill>
                  <a:srgbClr val="1D3E6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200" dirty="0" smtClean="0">
                <a:solidFill>
                  <a:srgbClr val="1D3E6C"/>
                </a:solidFill>
                <a:latin typeface="Arial" pitchFamily="34" charset="0"/>
                <a:cs typeface="Arial" pitchFamily="34" charset="0"/>
              </a:rPr>
              <a:t>коммуникации по </a:t>
            </a:r>
            <a:r>
              <a:rPr lang="en-US" sz="1200" dirty="0" smtClean="0">
                <a:solidFill>
                  <a:srgbClr val="1D3E6C"/>
                </a:solidFill>
                <a:latin typeface="Arial" pitchFamily="34" charset="0"/>
                <a:cs typeface="Arial" pitchFamily="34" charset="0"/>
              </a:rPr>
              <a:t>BLE</a:t>
            </a:r>
          </a:p>
          <a:p>
            <a:pPr>
              <a:lnSpc>
                <a:spcPct val="150000"/>
              </a:lnSpc>
            </a:pPr>
            <a:r>
              <a:rPr lang="en-US" sz="1200" dirty="0" smtClean="0">
                <a:solidFill>
                  <a:srgbClr val="1D3E6C"/>
                </a:solidFill>
                <a:latin typeface="Arial" pitchFamily="34" charset="0"/>
                <a:cs typeface="Arial" pitchFamily="34" charset="0"/>
              </a:rPr>
              <a:t>(Bluetooth Low Energy)</a:t>
            </a:r>
            <a:endParaRPr lang="ru-RU" sz="1200" dirty="0" smtClean="0">
              <a:solidFill>
                <a:srgbClr val="1D3E6C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ru-RU" sz="1200" dirty="0" smtClean="0">
                <a:solidFill>
                  <a:srgbClr val="1D3E6C"/>
                </a:solidFill>
                <a:latin typeface="Arial" pitchFamily="34" charset="0"/>
                <a:cs typeface="Arial" pitchFamily="34" charset="0"/>
              </a:rPr>
              <a:t>с контроллерами  при запросе доступа.</a:t>
            </a:r>
            <a:endParaRPr lang="ru-RU" sz="1200" dirty="0">
              <a:solidFill>
                <a:srgbClr val="1D3E6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2428868"/>
            <a:ext cx="4929190" cy="2286016"/>
          </a:xfrm>
          <a:prstGeom prst="rect">
            <a:avLst/>
          </a:prstGeom>
          <a:solidFill>
            <a:srgbClr val="1D3E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428596" y="2406560"/>
            <a:ext cx="450059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+ Использование </a:t>
            </a:r>
            <a:r>
              <a:rPr lang="en-US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BLE</a:t>
            </a:r>
            <a:endParaRPr lang="ru-RU" sz="12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ru-RU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+ Доступ в помещение без карточек</a:t>
            </a:r>
          </a:p>
          <a:p>
            <a:pPr>
              <a:lnSpc>
                <a:spcPct val="150000"/>
              </a:lnSpc>
            </a:pPr>
            <a:r>
              <a:rPr lang="ru-RU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+ Запрос доступа в помещение в один клик</a:t>
            </a:r>
          </a:p>
          <a:p>
            <a:pPr>
              <a:lnSpc>
                <a:spcPct val="150000"/>
              </a:lnSpc>
            </a:pPr>
            <a:r>
              <a:rPr lang="ru-RU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+ Работа на расстояниях 0,2 - 4 м (задается контроллером)</a:t>
            </a:r>
          </a:p>
          <a:p>
            <a:pPr>
              <a:lnSpc>
                <a:spcPct val="150000"/>
              </a:lnSpc>
            </a:pPr>
            <a:r>
              <a:rPr lang="ru-RU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+ Простой и понятный дизайн приложения</a:t>
            </a:r>
          </a:p>
          <a:p>
            <a:pPr>
              <a:lnSpc>
                <a:spcPct val="150000"/>
              </a:lnSpc>
            </a:pPr>
            <a:r>
              <a:rPr lang="ru-RU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+ Каждый  </a:t>
            </a:r>
            <a:r>
              <a:rPr lang="en-US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MOBILE </a:t>
            </a:r>
            <a:r>
              <a:rPr lang="ru-RU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ID привязан к мобильному</a:t>
            </a:r>
            <a:r>
              <a:rPr lang="en-US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устройству</a:t>
            </a:r>
            <a:endParaRPr lang="en-US" sz="12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ru-RU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+ Защищенное соединение с контроллером</a:t>
            </a:r>
            <a:endParaRPr lang="en-US" sz="12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ru-RU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+ Платформы </a:t>
            </a:r>
            <a:r>
              <a:rPr lang="en-US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Android </a:t>
            </a:r>
            <a:r>
              <a:rPr lang="ru-RU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 </a:t>
            </a:r>
            <a:r>
              <a:rPr lang="en-US" sz="12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iOS</a:t>
            </a:r>
            <a:r>
              <a:rPr lang="ru-RU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1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Рисунок 9" descr="mob_andr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86380" y="1428736"/>
            <a:ext cx="2126725" cy="4143380"/>
          </a:xfrm>
          <a:prstGeom prst="rect">
            <a:avLst/>
          </a:prstGeom>
        </p:spPr>
      </p:pic>
      <p:pic>
        <p:nvPicPr>
          <p:cNvPr id="11" name="Рисунок 10" descr="iphone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858016" y="2428868"/>
            <a:ext cx="1887708" cy="3857237"/>
          </a:xfrm>
          <a:prstGeom prst="rect">
            <a:avLst/>
          </a:prstGeom>
        </p:spPr>
      </p:pic>
      <p:pic>
        <p:nvPicPr>
          <p:cNvPr id="12" name="Рисунок 11" descr="id mobile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42844" y="5433985"/>
            <a:ext cx="6500858" cy="12097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lines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900" y="3163200"/>
            <a:ext cx="5643570" cy="3694824"/>
          </a:xfrm>
          <a:prstGeom prst="rect">
            <a:avLst/>
          </a:prstGeom>
        </p:spPr>
      </p:pic>
      <p:pic>
        <p:nvPicPr>
          <p:cNvPr id="4" name="Рисунок 3" descr="proxway_log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00826" y="0"/>
            <a:ext cx="2286016" cy="10042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0034" y="214314"/>
            <a:ext cx="40719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1D3E6C"/>
                </a:solidFill>
                <a:latin typeface="Arial" pitchFamily="34" charset="0"/>
                <a:cs typeface="Arial" pitchFamily="34" charset="0"/>
              </a:rPr>
              <a:t>ПРОСТОЕ ПОЛУЧЕНИЕ</a:t>
            </a:r>
          </a:p>
          <a:p>
            <a:r>
              <a:rPr lang="en-US" sz="2400" dirty="0" smtClean="0">
                <a:solidFill>
                  <a:srgbClr val="1D3E6C"/>
                </a:solidFill>
                <a:latin typeface="Arial" pitchFamily="34" charset="0"/>
                <a:cs typeface="Arial" pitchFamily="34" charset="0"/>
              </a:rPr>
              <a:t>MOBILE ID </a:t>
            </a:r>
            <a:endParaRPr lang="ru-RU" sz="2400" dirty="0">
              <a:solidFill>
                <a:srgbClr val="1D3E6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57224" y="1571612"/>
            <a:ext cx="157163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latin typeface="Arial" pitchFamily="34" charset="0"/>
                <a:cs typeface="Arial" pitchFamily="34" charset="0"/>
              </a:rPr>
              <a:t>Отправка 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e-mail</a:t>
            </a:r>
          </a:p>
          <a:p>
            <a:r>
              <a:rPr lang="ru-RU" sz="1200" dirty="0" smtClean="0">
                <a:latin typeface="Arial" pitchFamily="34" charset="0"/>
                <a:cs typeface="Arial" pitchFamily="34" charset="0"/>
              </a:rPr>
              <a:t>с просьбой</a:t>
            </a: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1200" dirty="0" smtClean="0">
                <a:latin typeface="Arial" pitchFamily="34" charset="0"/>
                <a:cs typeface="Arial" pitchFamily="34" charset="0"/>
              </a:rPr>
              <a:t>предоставить доступ</a:t>
            </a: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2643174" y="1571612"/>
            <a:ext cx="178595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latin typeface="Arial" pitchFamily="34" charset="0"/>
                <a:cs typeface="Arial" pitchFamily="34" charset="0"/>
              </a:rPr>
              <a:t>Формирование приглашения </a:t>
            </a: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1200" dirty="0" smtClean="0">
                <a:latin typeface="Arial" pitchFamily="34" charset="0"/>
                <a:cs typeface="Arial" pitchFamily="34" charset="0"/>
              </a:rPr>
              <a:t>и отправка </a:t>
            </a:r>
            <a:r>
              <a:rPr lang="ru-RU" sz="1200" dirty="0" err="1" smtClean="0">
                <a:latin typeface="Arial" pitchFamily="34" charset="0"/>
                <a:cs typeface="Arial" pitchFamily="34" charset="0"/>
              </a:rPr>
              <a:t>e-mail</a:t>
            </a: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1200" dirty="0" smtClean="0">
                <a:latin typeface="Arial" pitchFamily="34" charset="0"/>
                <a:cs typeface="Arial" pitchFamily="34" charset="0"/>
              </a:rPr>
              <a:t>на адрес гостя</a:t>
            </a: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1200" dirty="0" smtClean="0">
                <a:latin typeface="Arial" pitchFamily="34" charset="0"/>
                <a:cs typeface="Arial" pitchFamily="34" charset="0"/>
              </a:rPr>
              <a:t>из 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PW WEB</a:t>
            </a:r>
          </a:p>
          <a:p>
            <a:r>
              <a:rPr lang="ru-RU" sz="1200" dirty="0" smtClean="0">
                <a:latin typeface="Arial" pitchFamily="34" charset="0"/>
                <a:cs typeface="Arial" pitchFamily="34" charset="0"/>
              </a:rPr>
              <a:t>или 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PW </a:t>
            </a:r>
            <a:r>
              <a:rPr lang="en-US" sz="1200" dirty="0" err="1" smtClean="0">
                <a:latin typeface="Arial" pitchFamily="34" charset="0"/>
                <a:cs typeface="Arial" pitchFamily="34" charset="0"/>
              </a:rPr>
              <a:t>Config</a:t>
            </a: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4572000" y="1571612"/>
            <a:ext cx="228601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latin typeface="Arial" pitchFamily="34" charset="0"/>
                <a:cs typeface="Arial" pitchFamily="34" charset="0"/>
              </a:rPr>
              <a:t>Письмо с инструкцией:</a:t>
            </a: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228600" indent="-228600">
              <a:buAutoNum type="arabicPeriod"/>
            </a:pPr>
            <a:r>
              <a:rPr lang="ru-RU" sz="1200" dirty="0" smtClean="0">
                <a:latin typeface="Arial" pitchFamily="34" charset="0"/>
                <a:cs typeface="Arial" pitchFamily="34" charset="0"/>
              </a:rPr>
              <a:t>Установка приложения 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MOBILE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 ID</a:t>
            </a: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228600" indent="-228600">
              <a:buAutoNum type="arabicPeriod" startAt="2"/>
            </a:pPr>
            <a:r>
              <a:rPr lang="ru-RU" sz="1200" dirty="0" smtClean="0">
                <a:latin typeface="Arial" pitchFamily="34" charset="0"/>
                <a:cs typeface="Arial" pitchFamily="34" charset="0"/>
              </a:rPr>
              <a:t>Активация доступа</a:t>
            </a:r>
          </a:p>
          <a:p>
            <a:pPr marL="228600" indent="-228600">
              <a:buAutoNum type="arabicPeriod" startAt="2"/>
            </a:pPr>
            <a:r>
              <a:rPr lang="ru-RU" sz="1200" dirty="0" smtClean="0">
                <a:latin typeface="Arial" pitchFamily="34" charset="0"/>
                <a:cs typeface="Arial" pitchFamily="34" charset="0"/>
              </a:rPr>
              <a:t>Подтверждение доступа</a:t>
            </a:r>
          </a:p>
          <a:p>
            <a:pPr marL="228600" indent="-228600"/>
            <a:r>
              <a:rPr lang="ru-RU" sz="1200" dirty="0" smtClean="0">
                <a:latin typeface="Arial" pitchFamily="34" charset="0"/>
                <a:cs typeface="Arial" pitchFamily="34" charset="0"/>
              </a:rPr>
              <a:t>      и отправка </a:t>
            </a:r>
            <a:r>
              <a:rPr lang="ru-RU" sz="1200" dirty="0" err="1" smtClean="0">
                <a:latin typeface="Arial" pitchFamily="34" charset="0"/>
                <a:cs typeface="Arial" pitchFamily="34" charset="0"/>
              </a:rPr>
              <a:t>e-mail</a:t>
            </a: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228600" indent="-228600"/>
            <a:r>
              <a:rPr lang="en-US" sz="1200" dirty="0" smtClean="0">
                <a:latin typeface="Arial" pitchFamily="34" charset="0"/>
                <a:cs typeface="Arial" pitchFamily="34" charset="0"/>
              </a:rPr>
              <a:t>      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из 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MOBILE 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ID</a:t>
            </a:r>
            <a:endParaRPr lang="ru-RU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500958" y="1571612"/>
            <a:ext cx="15001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latin typeface="Arial" pitchFamily="34" charset="0"/>
                <a:cs typeface="Arial" pitchFamily="34" charset="0"/>
              </a:rPr>
              <a:t>Обработка клиентских подтверждений</a:t>
            </a:r>
          </a:p>
          <a:p>
            <a:r>
              <a:rPr lang="ru-RU" sz="1200" dirty="0" smtClean="0">
                <a:latin typeface="Arial" pitchFamily="34" charset="0"/>
                <a:cs typeface="Arial" pitchFamily="34" charset="0"/>
              </a:rPr>
              <a:t>и загрузка правил доступа в контроллер</a:t>
            </a:r>
            <a:endParaRPr lang="ru-RU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858282" y="5214156"/>
            <a:ext cx="321471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latin typeface="Arial" pitchFamily="34" charset="0"/>
                <a:cs typeface="Arial" pitchFamily="34" charset="0"/>
              </a:rPr>
              <a:t>ОТКРЫТИЕ ДВЕРИ ЛЮБЫМ ДЕЙСТВИЕМ, КОТОРОЕ ВАМ УДОБНО:</a:t>
            </a:r>
          </a:p>
          <a:p>
            <a:pPr>
              <a:buFont typeface="Arial" pitchFamily="34" charset="0"/>
              <a:buChar char="•"/>
            </a:pPr>
            <a:r>
              <a:rPr lang="ru-RU" sz="1200" b="1" dirty="0" smtClean="0">
                <a:latin typeface="Arial" pitchFamily="34" charset="0"/>
                <a:cs typeface="Arial" pitchFamily="34" charset="0"/>
              </a:rPr>
              <a:t>По включению экрана</a:t>
            </a:r>
          </a:p>
          <a:p>
            <a:pPr>
              <a:buFont typeface="Arial" pitchFamily="34" charset="0"/>
              <a:buChar char="•"/>
            </a:pPr>
            <a:r>
              <a:rPr lang="ru-RU" sz="1200" b="1" dirty="0" smtClean="0">
                <a:latin typeface="Arial" pitchFamily="34" charset="0"/>
                <a:cs typeface="Arial" pitchFamily="34" charset="0"/>
              </a:rPr>
              <a:t>После разблокировки телефона</a:t>
            </a:r>
          </a:p>
          <a:p>
            <a:pPr>
              <a:buFont typeface="Arial" pitchFamily="34" charset="0"/>
              <a:buChar char="•"/>
            </a:pPr>
            <a:r>
              <a:rPr lang="ru-RU" sz="1200" b="1" dirty="0" smtClean="0">
                <a:latin typeface="Arial" pitchFamily="34" charset="0"/>
                <a:cs typeface="Arial" pitchFamily="34" charset="0"/>
              </a:rPr>
              <a:t>По поднесению</a:t>
            </a:r>
          </a:p>
          <a:p>
            <a:pPr>
              <a:buFont typeface="Arial" pitchFamily="34" charset="0"/>
              <a:buChar char="•"/>
            </a:pPr>
            <a:r>
              <a:rPr lang="ru-RU" sz="1200" b="1" dirty="0" smtClean="0">
                <a:latin typeface="Arial" pitchFamily="34" charset="0"/>
                <a:cs typeface="Arial" pitchFamily="34" charset="0"/>
              </a:rPr>
              <a:t>Через меню уведомлений</a:t>
            </a:r>
          </a:p>
          <a:p>
            <a:pPr>
              <a:buFont typeface="Arial" pitchFamily="34" charset="0"/>
              <a:buChar char="•"/>
            </a:pPr>
            <a:r>
              <a:rPr lang="ru-RU" sz="1200" b="1" dirty="0" smtClean="0">
                <a:latin typeface="Arial" pitchFamily="34" charset="0"/>
                <a:cs typeface="Arial" pitchFamily="34" charset="0"/>
              </a:rPr>
              <a:t>Жестом</a:t>
            </a:r>
            <a:endParaRPr lang="ru-RU" sz="1200" b="1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 rot="5400000">
            <a:off x="2001026" y="5928536"/>
            <a:ext cx="1571636" cy="1588"/>
          </a:xfrm>
          <a:prstGeom prst="line">
            <a:avLst/>
          </a:prstGeom>
          <a:ln w="28575">
            <a:solidFill>
              <a:srgbClr val="1D3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 descr="open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4250432"/>
            <a:ext cx="2857487" cy="2607568"/>
          </a:xfrm>
          <a:prstGeom prst="rect">
            <a:avLst/>
          </a:prstGeom>
        </p:spPr>
      </p:pic>
      <p:cxnSp>
        <p:nvCxnSpPr>
          <p:cNvPr id="17" name="Прямая соединительная линия 16"/>
          <p:cNvCxnSpPr/>
          <p:nvPr/>
        </p:nvCxnSpPr>
        <p:spPr>
          <a:xfrm>
            <a:off x="0" y="1500174"/>
            <a:ext cx="9144000" cy="1588"/>
          </a:xfrm>
          <a:prstGeom prst="line">
            <a:avLst/>
          </a:prstGeom>
          <a:ln w="28575">
            <a:solidFill>
              <a:srgbClr val="1D3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750067" y="1428736"/>
            <a:ext cx="142876" cy="142876"/>
          </a:xfrm>
          <a:prstGeom prst="ellipse">
            <a:avLst/>
          </a:prstGeom>
          <a:solidFill>
            <a:srgbClr val="1D3E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9" name="Прямая соединительная линия 18"/>
          <p:cNvCxnSpPr/>
          <p:nvPr/>
        </p:nvCxnSpPr>
        <p:spPr>
          <a:xfrm rot="5400000">
            <a:off x="35687" y="2285198"/>
            <a:ext cx="1571636" cy="1588"/>
          </a:xfrm>
          <a:prstGeom prst="line">
            <a:avLst/>
          </a:prstGeom>
          <a:ln w="28575">
            <a:solidFill>
              <a:srgbClr val="1D3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Овал 19"/>
          <p:cNvSpPr/>
          <p:nvPr/>
        </p:nvSpPr>
        <p:spPr>
          <a:xfrm>
            <a:off x="2536017" y="1428736"/>
            <a:ext cx="142876" cy="142876"/>
          </a:xfrm>
          <a:prstGeom prst="ellipse">
            <a:avLst/>
          </a:prstGeom>
          <a:solidFill>
            <a:srgbClr val="1D3E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1" name="Прямая соединительная линия 20"/>
          <p:cNvCxnSpPr/>
          <p:nvPr/>
        </p:nvCxnSpPr>
        <p:spPr>
          <a:xfrm rot="5400000">
            <a:off x="1821637" y="2285198"/>
            <a:ext cx="1571636" cy="1588"/>
          </a:xfrm>
          <a:prstGeom prst="line">
            <a:avLst/>
          </a:prstGeom>
          <a:ln w="28575">
            <a:solidFill>
              <a:srgbClr val="1D3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Овал 21"/>
          <p:cNvSpPr/>
          <p:nvPr/>
        </p:nvSpPr>
        <p:spPr>
          <a:xfrm>
            <a:off x="4393405" y="1428736"/>
            <a:ext cx="142876" cy="142876"/>
          </a:xfrm>
          <a:prstGeom prst="ellipse">
            <a:avLst/>
          </a:prstGeom>
          <a:solidFill>
            <a:srgbClr val="1D3E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3" name="Прямая соединительная линия 22"/>
          <p:cNvCxnSpPr/>
          <p:nvPr/>
        </p:nvCxnSpPr>
        <p:spPr>
          <a:xfrm rot="5400000">
            <a:off x="3679025" y="2285198"/>
            <a:ext cx="1571636" cy="1588"/>
          </a:xfrm>
          <a:prstGeom prst="line">
            <a:avLst/>
          </a:prstGeom>
          <a:ln w="28575">
            <a:solidFill>
              <a:srgbClr val="1D3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Овал 23"/>
          <p:cNvSpPr/>
          <p:nvPr/>
        </p:nvSpPr>
        <p:spPr>
          <a:xfrm>
            <a:off x="7393801" y="1428736"/>
            <a:ext cx="142876" cy="142876"/>
          </a:xfrm>
          <a:prstGeom prst="ellipse">
            <a:avLst/>
          </a:prstGeom>
          <a:solidFill>
            <a:srgbClr val="1D3E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5" name="Прямая соединительная линия 24"/>
          <p:cNvCxnSpPr/>
          <p:nvPr/>
        </p:nvCxnSpPr>
        <p:spPr>
          <a:xfrm rot="5400000">
            <a:off x="6679421" y="2285198"/>
            <a:ext cx="1571636" cy="1588"/>
          </a:xfrm>
          <a:prstGeom prst="line">
            <a:avLst/>
          </a:prstGeom>
          <a:ln w="28575">
            <a:solidFill>
              <a:srgbClr val="1D3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Овал 25"/>
          <p:cNvSpPr/>
          <p:nvPr/>
        </p:nvSpPr>
        <p:spPr>
          <a:xfrm>
            <a:off x="142844" y="2928934"/>
            <a:ext cx="1357322" cy="1357322"/>
          </a:xfrm>
          <a:prstGeom prst="ellipse">
            <a:avLst/>
          </a:prstGeom>
          <a:solidFill>
            <a:srgbClr val="1D3E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Овал 26"/>
          <p:cNvSpPr/>
          <p:nvPr/>
        </p:nvSpPr>
        <p:spPr>
          <a:xfrm>
            <a:off x="1928794" y="2928934"/>
            <a:ext cx="1357322" cy="1357322"/>
          </a:xfrm>
          <a:prstGeom prst="ellipse">
            <a:avLst/>
          </a:prstGeom>
          <a:solidFill>
            <a:srgbClr val="1D3E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Овал 27"/>
          <p:cNvSpPr/>
          <p:nvPr/>
        </p:nvSpPr>
        <p:spPr>
          <a:xfrm>
            <a:off x="3786182" y="2928934"/>
            <a:ext cx="1357322" cy="1357322"/>
          </a:xfrm>
          <a:prstGeom prst="ellipse">
            <a:avLst/>
          </a:prstGeom>
          <a:solidFill>
            <a:srgbClr val="1D3E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Овал 28"/>
          <p:cNvSpPr/>
          <p:nvPr/>
        </p:nvSpPr>
        <p:spPr>
          <a:xfrm>
            <a:off x="6786578" y="2928934"/>
            <a:ext cx="1357322" cy="1357322"/>
          </a:xfrm>
          <a:prstGeom prst="ellipse">
            <a:avLst/>
          </a:prstGeom>
          <a:solidFill>
            <a:srgbClr val="1D3E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" name="Рисунок 29" descr="e-mail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42844" y="2857496"/>
            <a:ext cx="1428760" cy="1428760"/>
          </a:xfrm>
          <a:prstGeom prst="rect">
            <a:avLst/>
          </a:prstGeom>
        </p:spPr>
      </p:pic>
      <p:pic>
        <p:nvPicPr>
          <p:cNvPr id="31" name="Рисунок 30" descr="e-mail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928794" y="2857496"/>
            <a:ext cx="1428760" cy="1428760"/>
          </a:xfrm>
          <a:prstGeom prst="rect">
            <a:avLst/>
          </a:prstGeom>
        </p:spPr>
      </p:pic>
      <p:pic>
        <p:nvPicPr>
          <p:cNvPr id="32" name="Рисунок 31" descr="e-mail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786182" y="2857496"/>
            <a:ext cx="1428760" cy="1428760"/>
          </a:xfrm>
          <a:prstGeom prst="rect">
            <a:avLst/>
          </a:prstGeom>
        </p:spPr>
      </p:pic>
      <p:pic>
        <p:nvPicPr>
          <p:cNvPr id="34" name="Рисунок 33" descr="1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929190" y="3143248"/>
            <a:ext cx="988123" cy="1925106"/>
          </a:xfrm>
          <a:prstGeom prst="rect">
            <a:avLst/>
          </a:prstGeom>
        </p:spPr>
      </p:pic>
      <p:pic>
        <p:nvPicPr>
          <p:cNvPr id="35" name="Рисунок 34" descr="1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727017" y="3361283"/>
            <a:ext cx="988123" cy="1925104"/>
          </a:xfrm>
          <a:prstGeom prst="rect">
            <a:avLst/>
          </a:prstGeom>
        </p:spPr>
      </p:pic>
      <p:pic>
        <p:nvPicPr>
          <p:cNvPr id="36" name="Рисунок 35" descr="e-mail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786578" y="2857496"/>
            <a:ext cx="1428760" cy="14287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lines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22004" y="3663266"/>
            <a:ext cx="4879756" cy="3194758"/>
          </a:xfrm>
          <a:prstGeom prst="rect">
            <a:avLst/>
          </a:prstGeom>
        </p:spPr>
      </p:pic>
      <p:pic>
        <p:nvPicPr>
          <p:cNvPr id="9" name="Рисунок 8" descr="kod_karta_MOB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43372" y="3214686"/>
            <a:ext cx="5000660" cy="3535195"/>
          </a:xfrm>
          <a:prstGeom prst="rect">
            <a:avLst/>
          </a:prstGeom>
        </p:spPr>
      </p:pic>
      <p:pic>
        <p:nvPicPr>
          <p:cNvPr id="4" name="Рисунок 3" descr="proxway_logo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00826" y="0"/>
            <a:ext cx="2286016" cy="10042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0034" y="214314"/>
            <a:ext cx="40719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1D3E6C"/>
                </a:solidFill>
                <a:latin typeface="Arial" pitchFamily="34" charset="0"/>
                <a:cs typeface="Arial" pitchFamily="34" charset="0"/>
              </a:rPr>
              <a:t>КОНТРОЛЛЕРЫ</a:t>
            </a:r>
          </a:p>
          <a:p>
            <a:r>
              <a:rPr lang="ru-RU" sz="2400" dirty="0" smtClean="0">
                <a:solidFill>
                  <a:srgbClr val="1D3E6C"/>
                </a:solidFill>
                <a:latin typeface="Arial" pitchFamily="34" charset="0"/>
                <a:cs typeface="Arial" pitchFamily="34" charset="0"/>
              </a:rPr>
              <a:t>ДОСТУПА</a:t>
            </a:r>
            <a:endParaRPr lang="ru-RU" sz="2400" dirty="0">
              <a:solidFill>
                <a:srgbClr val="1D3E6C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Рисунок 5" descr="PW 55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8596" y="1285860"/>
            <a:ext cx="2377440" cy="434035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643306" y="1071546"/>
            <a:ext cx="37862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1D3E6C"/>
                </a:solidFill>
                <a:latin typeface="Arial" pitchFamily="34" charset="0"/>
                <a:cs typeface="Arial" pitchFamily="34" charset="0"/>
              </a:rPr>
              <a:t>Для сетевого и автономного использования:</a:t>
            </a:r>
            <a:endParaRPr lang="ru-RU" sz="2000" b="1" dirty="0">
              <a:solidFill>
                <a:srgbClr val="1D3E6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643306" y="1714488"/>
            <a:ext cx="4857784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ru-RU" sz="1200" dirty="0" smtClean="0">
                <a:latin typeface="Arial" pitchFamily="34" charset="0"/>
                <a:cs typeface="Arial" pitchFamily="34" charset="0"/>
              </a:rPr>
              <a:t>Универсальные контроллеры доступа  с  поддержкой сетевых </a:t>
            </a: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20000"/>
              </a:lnSpc>
            </a:pPr>
            <a:r>
              <a:rPr lang="ru-RU" sz="1200" dirty="0" smtClean="0">
                <a:latin typeface="Arial" pitchFamily="34" charset="0"/>
                <a:cs typeface="Arial" pitchFamily="34" charset="0"/>
              </a:rPr>
              <a:t>и беспроводных технологий, </a:t>
            </a:r>
            <a:r>
              <a:rPr lang="ru-RU" sz="1200" dirty="0" err="1" smtClean="0">
                <a:latin typeface="Arial" pitchFamily="34" charset="0"/>
                <a:cs typeface="Arial" pitchFamily="34" charset="0"/>
              </a:rPr>
              <a:t>Bluetooth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200" dirty="0" err="1" smtClean="0">
                <a:latin typeface="Arial" pitchFamily="34" charset="0"/>
                <a:cs typeface="Arial" pitchFamily="34" charset="0"/>
              </a:rPr>
              <a:t>Low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200" dirty="0" err="1" smtClean="0">
                <a:latin typeface="Arial" pitchFamily="34" charset="0"/>
                <a:cs typeface="Arial" pitchFamily="34" charset="0"/>
              </a:rPr>
              <a:t>Energy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 и мобильных идентификаторов  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MOBILE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 ID.</a:t>
            </a: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20000"/>
              </a:lnSpc>
              <a:buFont typeface="Arial" pitchFamily="34" charset="0"/>
              <a:buChar char="•"/>
            </a:pPr>
            <a:r>
              <a:rPr lang="ru-RU" sz="1200" dirty="0" smtClean="0">
                <a:latin typeface="Arial" pitchFamily="34" charset="0"/>
                <a:cs typeface="Arial" pitchFamily="34" charset="0"/>
              </a:rPr>
              <a:t>Могут использоваться в составе СКУД 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PW 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WEB, комплексных </a:t>
            </a: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20000"/>
              </a:lnSpc>
            </a:pPr>
            <a:r>
              <a:rPr lang="ru-RU" sz="1200" dirty="0" smtClean="0">
                <a:latin typeface="Arial" pitchFamily="34" charset="0"/>
                <a:cs typeface="Arial" pitchFamily="34" charset="0"/>
              </a:rPr>
              <a:t>решениях и в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малых системах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>
              <a:lnSpc>
                <a:spcPct val="120000"/>
              </a:lnSpc>
              <a:buFont typeface="Arial" pitchFamily="34" charset="0"/>
              <a:buChar char="•"/>
            </a:pPr>
            <a:r>
              <a:rPr lang="ru-RU" sz="1200" dirty="0" smtClean="0">
                <a:latin typeface="Arial" pitchFamily="34" charset="0"/>
                <a:cs typeface="Arial" pitchFamily="34" charset="0"/>
              </a:rPr>
              <a:t>Программироваться со смартфона и работать автономно. </a:t>
            </a:r>
            <a:endParaRPr lang="ru-RU" sz="12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lines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163176"/>
            <a:ext cx="5643570" cy="3694824"/>
          </a:xfrm>
          <a:prstGeom prst="rect">
            <a:avLst/>
          </a:prstGeom>
        </p:spPr>
      </p:pic>
      <p:pic>
        <p:nvPicPr>
          <p:cNvPr id="4" name="Рисунок 3" descr="proxway_log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00826" y="0"/>
            <a:ext cx="2286016" cy="10042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0034" y="214314"/>
            <a:ext cx="40719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1D3E6C"/>
                </a:solidFill>
                <a:latin typeface="Arial" pitchFamily="34" charset="0"/>
                <a:cs typeface="Arial" pitchFamily="34" charset="0"/>
              </a:rPr>
              <a:t>PW 550</a:t>
            </a:r>
            <a:endParaRPr lang="ru-RU" sz="2400" dirty="0">
              <a:solidFill>
                <a:srgbClr val="1D3E6C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Рисунок 5" descr="PW 55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8596" y="785794"/>
            <a:ext cx="1551168" cy="283187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71670" y="999480"/>
            <a:ext cx="42148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Универсальный контроллер доступа,</a:t>
            </a:r>
            <a:endParaRPr lang="en-US" sz="1400" b="1" dirty="0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20000"/>
              </a:lnSpc>
            </a:pPr>
            <a:r>
              <a:rPr lang="ru-RU" sz="1200" dirty="0" smtClean="0">
                <a:latin typeface="Arial" pitchFamily="34" charset="0"/>
                <a:cs typeface="Arial" pitchFamily="34" charset="0"/>
              </a:rPr>
              <a:t>может работать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в составе СКУД 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 PW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 WEB</a:t>
            </a: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20000"/>
              </a:lnSpc>
            </a:pPr>
            <a:r>
              <a:rPr lang="ru-RU" sz="1200" dirty="0" smtClean="0">
                <a:latin typeface="Arial" pitchFamily="34" charset="0"/>
                <a:cs typeface="Arial" pitchFamily="34" charset="0"/>
              </a:rPr>
              <a:t>по ISM радио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или автономно,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с конфигурацией</a:t>
            </a: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20000"/>
              </a:lnSpc>
            </a:pPr>
            <a:r>
              <a:rPr lang="ru-RU" sz="1200" dirty="0" smtClean="0">
                <a:latin typeface="Arial" pitchFamily="34" charset="0"/>
                <a:cs typeface="Arial" pitchFamily="34" charset="0"/>
              </a:rPr>
              <a:t>по 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Bluetooth</a:t>
            </a:r>
            <a:endParaRPr lang="ru-RU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3929042"/>
            <a:ext cx="4214810" cy="2928958"/>
          </a:xfrm>
          <a:prstGeom prst="rect">
            <a:avLst/>
          </a:prstGeom>
          <a:solidFill>
            <a:srgbClr val="1D3E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142876" y="3929042"/>
            <a:ext cx="378624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+  Использование BLE (</a:t>
            </a:r>
            <a:r>
              <a:rPr lang="ru-RU" sz="12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mobile</a:t>
            </a:r>
            <a:r>
              <a:rPr lang="ru-RU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ID, конфигурация)</a:t>
            </a:r>
          </a:p>
          <a:p>
            <a:pPr>
              <a:lnSpc>
                <a:spcPct val="150000"/>
              </a:lnSpc>
            </a:pPr>
            <a:r>
              <a:rPr lang="ru-RU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+  Использование ISM (868,0 ... 868,6 МГц)</a:t>
            </a:r>
          </a:p>
          <a:p>
            <a:pPr>
              <a:lnSpc>
                <a:spcPct val="150000"/>
              </a:lnSpc>
            </a:pPr>
            <a:r>
              <a:rPr lang="ru-RU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+  Считыватель </a:t>
            </a:r>
            <a:r>
              <a:rPr lang="en-US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 </a:t>
            </a:r>
            <a:r>
              <a:rPr lang="ru-RU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встроенной клавиатурой</a:t>
            </a:r>
          </a:p>
          <a:p>
            <a:pPr>
              <a:lnSpc>
                <a:spcPct val="150000"/>
              </a:lnSpc>
            </a:pPr>
            <a:r>
              <a:rPr lang="ru-RU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 и подключение  выносного RF ID (ASK/FSK)</a:t>
            </a:r>
          </a:p>
          <a:p>
            <a:pPr>
              <a:lnSpc>
                <a:spcPct val="150000"/>
              </a:lnSpc>
            </a:pPr>
            <a:r>
              <a:rPr lang="ru-RU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+  Энергонезависимая память и часы</a:t>
            </a:r>
          </a:p>
          <a:p>
            <a:pPr>
              <a:lnSpc>
                <a:spcPct val="150000"/>
              </a:lnSpc>
            </a:pPr>
            <a:r>
              <a:rPr lang="ru-RU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+  Количество идентификаторов:</a:t>
            </a:r>
          </a:p>
          <a:p>
            <a:pPr>
              <a:lnSpc>
                <a:spcPct val="150000"/>
              </a:lnSpc>
            </a:pPr>
            <a:r>
              <a:rPr lang="ru-RU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   - в автономном режиме 252</a:t>
            </a:r>
          </a:p>
          <a:p>
            <a:pPr>
              <a:lnSpc>
                <a:spcPct val="150000"/>
              </a:lnSpc>
            </a:pPr>
            <a:r>
              <a:rPr lang="ru-RU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   - в сетевом режиме 3000</a:t>
            </a:r>
          </a:p>
          <a:p>
            <a:pPr>
              <a:lnSpc>
                <a:spcPct val="150000"/>
              </a:lnSpc>
            </a:pPr>
            <a:r>
              <a:rPr lang="ru-RU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+  Журнал событий: 4096</a:t>
            </a:r>
            <a:endParaRPr lang="en-US" sz="12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ru-RU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+  Небольшое устройство: 120 </a:t>
            </a:r>
            <a:r>
              <a:rPr lang="ru-RU" sz="12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х</a:t>
            </a:r>
            <a:r>
              <a:rPr lang="ru-RU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66 </a:t>
            </a:r>
            <a:r>
              <a:rPr lang="ru-RU" sz="12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х</a:t>
            </a:r>
            <a:r>
              <a:rPr lang="ru-RU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24 мм</a:t>
            </a:r>
            <a:endParaRPr lang="ru-RU" sz="1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Рисунок 9" descr="sheme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000496" y="2071678"/>
            <a:ext cx="4846330" cy="214274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001024" y="3758010"/>
            <a:ext cx="714380" cy="2600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ru-RU" sz="1000" dirty="0" smtClean="0">
                <a:solidFill>
                  <a:srgbClr val="1D3E6C"/>
                </a:solidFill>
                <a:latin typeface="Arial" pitchFamily="34" charset="0"/>
                <a:cs typeface="Arial" pitchFamily="34" charset="0"/>
              </a:rPr>
              <a:t>Сервер</a:t>
            </a:r>
            <a:endParaRPr lang="ru-RU" sz="1000" dirty="0">
              <a:solidFill>
                <a:srgbClr val="1D3E6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500694" y="3786190"/>
            <a:ext cx="16430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ru-RU" sz="1000" dirty="0" smtClean="0">
                <a:solidFill>
                  <a:srgbClr val="1D3E6C"/>
                </a:solidFill>
                <a:latin typeface="Arial" pitchFamily="34" charset="0"/>
                <a:cs typeface="Arial" pitchFamily="34" charset="0"/>
              </a:rPr>
              <a:t>Главный контроллер,</a:t>
            </a:r>
          </a:p>
          <a:p>
            <a:pPr>
              <a:lnSpc>
                <a:spcPct val="120000"/>
              </a:lnSpc>
            </a:pPr>
            <a:r>
              <a:rPr lang="ru-RU" sz="1000" dirty="0" smtClean="0">
                <a:solidFill>
                  <a:srgbClr val="1D3E6C"/>
                </a:solidFill>
                <a:latin typeface="Arial" pitchFamily="34" charset="0"/>
                <a:cs typeface="Arial" pitchFamily="34" charset="0"/>
              </a:rPr>
              <a:t>До 512 устройств</a:t>
            </a:r>
            <a:endParaRPr lang="ru-RU" sz="1000" dirty="0">
              <a:solidFill>
                <a:srgbClr val="1D3E6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357950" y="2071678"/>
            <a:ext cx="22145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000" dirty="0" smtClean="0">
                <a:solidFill>
                  <a:srgbClr val="1D3E6C"/>
                </a:solidFill>
                <a:latin typeface="Arial" pitchFamily="34" charset="0"/>
                <a:cs typeface="Arial" pitchFamily="34" charset="0"/>
              </a:rPr>
              <a:t>ISM</a:t>
            </a:r>
            <a:r>
              <a:rPr lang="ru-RU" sz="1000" dirty="0" smtClean="0">
                <a:solidFill>
                  <a:srgbClr val="1D3E6C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sz="1000" dirty="0" smtClean="0">
                <a:solidFill>
                  <a:srgbClr val="1D3E6C"/>
                </a:solidFill>
                <a:latin typeface="Arial" pitchFamily="34" charset="0"/>
                <a:cs typeface="Arial" pitchFamily="34" charset="0"/>
              </a:rPr>
              <a:t>50</a:t>
            </a:r>
            <a:r>
              <a:rPr lang="ru-RU" sz="1000" dirty="0" smtClean="0">
                <a:solidFill>
                  <a:srgbClr val="1D3E6C"/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en-US" sz="1000" dirty="0" smtClean="0">
                <a:solidFill>
                  <a:srgbClr val="1D3E6C"/>
                </a:solidFill>
                <a:latin typeface="Arial" pitchFamily="34" charset="0"/>
                <a:cs typeface="Arial" pitchFamily="34" charset="0"/>
              </a:rPr>
              <a:t>6</a:t>
            </a:r>
            <a:r>
              <a:rPr lang="ru-RU" sz="1000" dirty="0" smtClean="0">
                <a:solidFill>
                  <a:srgbClr val="1D3E6C"/>
                </a:solidFill>
                <a:latin typeface="Arial" pitchFamily="34" charset="0"/>
                <a:cs typeface="Arial" pitchFamily="34" charset="0"/>
              </a:rPr>
              <a:t>0 м</a:t>
            </a:r>
          </a:p>
          <a:p>
            <a:pPr>
              <a:lnSpc>
                <a:spcPct val="120000"/>
              </a:lnSpc>
            </a:pPr>
            <a:endParaRPr lang="ru-RU" sz="1000" dirty="0" smtClean="0">
              <a:solidFill>
                <a:srgbClr val="1D3E6C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20000"/>
              </a:lnSpc>
            </a:pPr>
            <a:r>
              <a:rPr lang="ru-RU" sz="1000" dirty="0" smtClean="0">
                <a:solidFill>
                  <a:srgbClr val="1D3E6C"/>
                </a:solidFill>
                <a:latin typeface="Arial" pitchFamily="34" charset="0"/>
                <a:cs typeface="Arial" pitchFamily="34" charset="0"/>
              </a:rPr>
              <a:t>8 </a:t>
            </a:r>
            <a:r>
              <a:rPr lang="en-US" sz="1000" dirty="0" smtClean="0">
                <a:solidFill>
                  <a:srgbClr val="1D3E6C"/>
                </a:solidFill>
                <a:latin typeface="Arial" pitchFamily="34" charset="0"/>
                <a:cs typeface="Arial" pitchFamily="34" charset="0"/>
              </a:rPr>
              <a:t>PW 550</a:t>
            </a:r>
          </a:p>
          <a:p>
            <a:pPr>
              <a:lnSpc>
                <a:spcPct val="120000"/>
              </a:lnSpc>
            </a:pPr>
            <a:r>
              <a:rPr lang="ru-RU" sz="1000" dirty="0" smtClean="0">
                <a:solidFill>
                  <a:srgbClr val="1D3E6C"/>
                </a:solidFill>
                <a:latin typeface="Arial" pitchFamily="34" charset="0"/>
                <a:cs typeface="Arial" pitchFamily="34" charset="0"/>
              </a:rPr>
              <a:t>на один </a:t>
            </a:r>
            <a:r>
              <a:rPr lang="ru-RU" sz="1000" dirty="0" err="1" smtClean="0">
                <a:solidFill>
                  <a:srgbClr val="1D3E6C"/>
                </a:solidFill>
                <a:latin typeface="Arial" pitchFamily="34" charset="0"/>
                <a:cs typeface="Arial" pitchFamily="34" charset="0"/>
              </a:rPr>
              <a:t>радиоинтерфейс</a:t>
            </a:r>
            <a:endParaRPr lang="ru-RU" sz="1000" dirty="0" smtClean="0">
              <a:solidFill>
                <a:srgbClr val="1D3E6C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Рисунок 13" descr="kod_karta_MOB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572132" y="4357694"/>
            <a:ext cx="3357586" cy="2373631"/>
          </a:xfrm>
          <a:prstGeom prst="rect">
            <a:avLst/>
          </a:prstGeom>
        </p:spPr>
      </p:pic>
      <p:pic>
        <p:nvPicPr>
          <p:cNvPr id="15" name="Рисунок 14" descr="bluetooth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143107" y="2071050"/>
            <a:ext cx="1176535" cy="1429388"/>
          </a:xfrm>
          <a:prstGeom prst="rect">
            <a:avLst/>
          </a:prstGeom>
        </p:spPr>
      </p:pic>
      <p:pic>
        <p:nvPicPr>
          <p:cNvPr id="16" name="Рисунок 15" descr="volni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928794" y="285728"/>
            <a:ext cx="571504" cy="588124"/>
          </a:xfrm>
          <a:prstGeom prst="rect">
            <a:avLst/>
          </a:prstGeom>
        </p:spPr>
      </p:pic>
      <p:pic>
        <p:nvPicPr>
          <p:cNvPr id="17" name="Рисунок 16" descr="ISM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786050" y="142852"/>
            <a:ext cx="814859" cy="7858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lines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86182" y="3163176"/>
            <a:ext cx="5643570" cy="3694824"/>
          </a:xfrm>
          <a:prstGeom prst="rect">
            <a:avLst/>
          </a:prstGeom>
        </p:spPr>
      </p:pic>
      <p:pic>
        <p:nvPicPr>
          <p:cNvPr id="4" name="Рисунок 3" descr="proxway_log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00826" y="0"/>
            <a:ext cx="2286016" cy="10042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0034" y="214314"/>
            <a:ext cx="40719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1D3E6C"/>
                </a:solidFill>
                <a:latin typeface="Arial" pitchFamily="34" charset="0"/>
                <a:cs typeface="Arial" pitchFamily="34" charset="0"/>
              </a:rPr>
              <a:t>PW CONFIG</a:t>
            </a:r>
            <a:endParaRPr lang="ru-RU" sz="2400" dirty="0">
              <a:solidFill>
                <a:srgbClr val="1D3E6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86182" y="1363792"/>
            <a:ext cx="37862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1D3E6C"/>
                </a:solidFill>
                <a:latin typeface="Arial" pitchFamily="34" charset="0"/>
                <a:cs typeface="Arial" pitchFamily="34" charset="0"/>
              </a:rPr>
              <a:t>Мобильный конфигуратор</a:t>
            </a:r>
          </a:p>
          <a:p>
            <a:r>
              <a:rPr lang="ru-RU" sz="2000" b="1" dirty="0" smtClean="0">
                <a:solidFill>
                  <a:srgbClr val="1D3E6C"/>
                </a:solidFill>
                <a:latin typeface="Arial" pitchFamily="34" charset="0"/>
                <a:cs typeface="Arial" pitchFamily="34" charset="0"/>
              </a:rPr>
              <a:t>для автономного режима</a:t>
            </a:r>
            <a:endParaRPr lang="ru-RU" sz="2000" b="1" dirty="0">
              <a:solidFill>
                <a:srgbClr val="1D3E6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86182" y="2078510"/>
            <a:ext cx="5000660" cy="2234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buFont typeface="Arial" pitchFamily="34" charset="0"/>
              <a:buChar char="•"/>
            </a:pPr>
            <a:r>
              <a:rPr lang="en-US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Позволяет проводить настройку универсального контроллера </a:t>
            </a: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1200" dirty="0" smtClean="0">
                <a:latin typeface="Arial" pitchFamily="34" charset="0"/>
                <a:cs typeface="Arial" pitchFamily="34" charset="0"/>
              </a:rPr>
              <a:t>    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без использования ПК</a:t>
            </a:r>
          </a:p>
          <a:p>
            <a:pPr>
              <a:lnSpc>
                <a:spcPct val="120000"/>
              </a:lnSpc>
              <a:buFont typeface="Arial" pitchFamily="34" charset="0"/>
              <a:buChar char="•"/>
            </a:pPr>
            <a:r>
              <a:rPr lang="en-US" sz="1400" dirty="0" smtClean="0">
                <a:solidFill>
                  <a:srgbClr val="1D3E6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Позволяет настраивать правила доступа, заносить карты,</a:t>
            </a:r>
          </a:p>
          <a:p>
            <a:pPr>
              <a:lnSpc>
                <a:spcPct val="120000"/>
              </a:lnSpc>
            </a:pPr>
            <a:r>
              <a:rPr lang="ru-RU" sz="120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коды и отправлять приглашения для получения</a:t>
            </a:r>
          </a:p>
          <a:p>
            <a:pPr>
              <a:lnSpc>
                <a:spcPct val="120000"/>
              </a:lnSpc>
            </a:pPr>
            <a:r>
              <a:rPr lang="ru-RU" sz="120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мобильного идентификатора 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MOBILE ID</a:t>
            </a:r>
          </a:p>
          <a:p>
            <a:pPr>
              <a:lnSpc>
                <a:spcPct val="120000"/>
              </a:lnSpc>
              <a:buFont typeface="Arial" pitchFamily="34" charset="0"/>
              <a:buChar char="•"/>
            </a:pPr>
            <a:r>
              <a:rPr lang="en-US" sz="1400" dirty="0" smtClean="0">
                <a:solidFill>
                  <a:srgbClr val="1D3E6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Позволяет просматривать события и отправлять их на почту</a:t>
            </a: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1200" dirty="0" smtClean="0">
                <a:latin typeface="Arial" pitchFamily="34" charset="0"/>
                <a:cs typeface="Arial" pitchFamily="34" charset="0"/>
              </a:rPr>
              <a:t>    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в формате 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Excel</a:t>
            </a:r>
            <a:endParaRPr lang="ru-RU" sz="1200" dirty="0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20000"/>
              </a:lnSpc>
              <a:buFont typeface="Arial" pitchFamily="34" charset="0"/>
              <a:buChar char="•"/>
            </a:pPr>
            <a:r>
              <a:rPr lang="en-US" sz="1400" dirty="0" smtClean="0">
                <a:solidFill>
                  <a:srgbClr val="1D3E6C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Позволяет производить обновление микропрограммы,</a:t>
            </a: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1200" dirty="0" smtClean="0">
                <a:latin typeface="Arial" pitchFamily="34" charset="0"/>
                <a:cs typeface="Arial" pitchFamily="34" charset="0"/>
              </a:rPr>
              <a:t>    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сохранять конфигурацию универсального контроллера</a:t>
            </a:r>
            <a:endParaRPr lang="ru-RU" sz="1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Рисунок 7" descr="hand_config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540568" y="806781"/>
            <a:ext cx="4714908" cy="6051219"/>
          </a:xfrm>
          <a:prstGeom prst="rect">
            <a:avLst/>
          </a:prstGeom>
        </p:spPr>
      </p:pic>
      <p:pic>
        <p:nvPicPr>
          <p:cNvPr id="9" name="Рисунок 8" descr="скачать PW config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29090" y="4410299"/>
            <a:ext cx="4071934" cy="11618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proxway_log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00826" y="0"/>
            <a:ext cx="2286016" cy="100423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00034" y="214314"/>
            <a:ext cx="40719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1D3E6C"/>
                </a:solidFill>
                <a:latin typeface="Arial" pitchFamily="34" charset="0"/>
                <a:cs typeface="Arial" pitchFamily="34" charset="0"/>
              </a:rPr>
              <a:t>PW 400</a:t>
            </a:r>
            <a:endParaRPr lang="ru-RU" sz="2400" dirty="0">
              <a:solidFill>
                <a:srgbClr val="1D3E6C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Рисунок 6" descr="lines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163200"/>
            <a:ext cx="5643570" cy="3694824"/>
          </a:xfrm>
          <a:prstGeom prst="rect">
            <a:avLst/>
          </a:prstGeom>
        </p:spPr>
      </p:pic>
      <p:pic>
        <p:nvPicPr>
          <p:cNvPr id="10" name="Рисунок 9" descr="pw 400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1406" y="1142984"/>
            <a:ext cx="4429156" cy="266594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4714876" y="1428736"/>
            <a:ext cx="4429124" cy="2500330"/>
          </a:xfrm>
          <a:prstGeom prst="rect">
            <a:avLst/>
          </a:prstGeom>
          <a:solidFill>
            <a:srgbClr val="1D3E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4786314" y="1428736"/>
            <a:ext cx="435771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+ </a:t>
            </a:r>
            <a:r>
              <a:rPr lang="en-US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Ethernet 10 / 100 </a:t>
            </a:r>
            <a:r>
              <a:rPr lang="ru-RU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Мбит</a:t>
            </a:r>
          </a:p>
          <a:p>
            <a:pPr>
              <a:lnSpc>
                <a:spcPct val="150000"/>
              </a:lnSpc>
            </a:pPr>
            <a:r>
              <a:rPr lang="ru-RU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+ Одна двусторонняя или до двух односторонних дверей</a:t>
            </a:r>
          </a:p>
          <a:p>
            <a:pPr>
              <a:lnSpc>
                <a:spcPct val="150000"/>
              </a:lnSpc>
            </a:pPr>
            <a:r>
              <a:rPr lang="ru-RU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+ Два порта для подключения считывателей стандарта</a:t>
            </a:r>
          </a:p>
          <a:p>
            <a:pPr>
              <a:lnSpc>
                <a:spcPct val="150000"/>
              </a:lnSpc>
            </a:pPr>
            <a:r>
              <a:rPr lang="ru-RU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en-US" sz="12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Wiegand</a:t>
            </a:r>
            <a:endParaRPr lang="ru-RU" sz="12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ru-RU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+ 8 входов и 4 реле</a:t>
            </a:r>
          </a:p>
          <a:p>
            <a:pPr>
              <a:lnSpc>
                <a:spcPct val="150000"/>
              </a:lnSpc>
            </a:pPr>
            <a:r>
              <a:rPr lang="ru-RU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+ Энергонезависимая память и часы</a:t>
            </a:r>
          </a:p>
          <a:p>
            <a:pPr>
              <a:lnSpc>
                <a:spcPct val="150000"/>
              </a:lnSpc>
            </a:pPr>
            <a:r>
              <a:rPr lang="ru-RU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+ Количество идентификаторов: 32 000</a:t>
            </a:r>
          </a:p>
          <a:p>
            <a:pPr>
              <a:lnSpc>
                <a:spcPct val="150000"/>
              </a:lnSpc>
            </a:pPr>
            <a:r>
              <a:rPr lang="ru-RU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+ Журнал событий: 47 000</a:t>
            </a:r>
            <a:endParaRPr lang="ru-RU" sz="1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571736" y="214290"/>
            <a:ext cx="3214710" cy="794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IP </a:t>
            </a: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контроллер доступа,</a:t>
            </a:r>
            <a:endParaRPr lang="en-US" sz="1400" b="1" dirty="0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20000"/>
              </a:lnSpc>
            </a:pPr>
            <a:r>
              <a:rPr lang="ru-RU" sz="1200" dirty="0" smtClean="0">
                <a:latin typeface="Arial" pitchFamily="34" charset="0"/>
                <a:cs typeface="Arial" pitchFamily="34" charset="0"/>
              </a:rPr>
              <a:t>может работать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в составе СКУД 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 PW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 WEB</a:t>
            </a: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20000"/>
              </a:lnSpc>
            </a:pPr>
            <a:r>
              <a:rPr lang="ru-RU" sz="1200" dirty="0" smtClean="0">
                <a:latin typeface="Arial" pitchFamily="34" charset="0"/>
                <a:cs typeface="Arial" pitchFamily="34" charset="0"/>
              </a:rPr>
              <a:t>по проводной компьютерной сети</a:t>
            </a:r>
            <a:endParaRPr lang="ru-RU" sz="1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Рисунок 13" descr="sheme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8596" y="4214818"/>
            <a:ext cx="8286808" cy="220654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715272" y="6143644"/>
            <a:ext cx="9286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Сервер</a:t>
            </a:r>
            <a:endParaRPr lang="ru-RU" sz="1400" dirty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6729</TotalTime>
  <Words>1629</Words>
  <Application>Microsoft Office PowerPoint</Application>
  <PresentationFormat>Экран (4:3)</PresentationFormat>
  <Paragraphs>263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usr_kotlukova</dc:creator>
  <cp:lastModifiedBy>Дмитрий ДВ. Сиротин</cp:lastModifiedBy>
  <cp:revision>541</cp:revision>
  <dcterms:created xsi:type="dcterms:W3CDTF">2017-03-28T10:58:13Z</dcterms:created>
  <dcterms:modified xsi:type="dcterms:W3CDTF">2017-04-05T13:27:58Z</dcterms:modified>
</cp:coreProperties>
</file>